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4382" r:id="rId1"/>
  </p:sldMasterIdLst>
  <p:notesMasterIdLst>
    <p:notesMasterId r:id="rId28"/>
  </p:notesMasterIdLst>
  <p:sldIdLst>
    <p:sldId id="256" r:id="rId2"/>
    <p:sldId id="269" r:id="rId3"/>
    <p:sldId id="257" r:id="rId4"/>
    <p:sldId id="260" r:id="rId5"/>
    <p:sldId id="268" r:id="rId6"/>
    <p:sldId id="262" r:id="rId7"/>
    <p:sldId id="267" r:id="rId8"/>
    <p:sldId id="266" r:id="rId9"/>
    <p:sldId id="273" r:id="rId10"/>
    <p:sldId id="274" r:id="rId11"/>
    <p:sldId id="275" r:id="rId12"/>
    <p:sldId id="272" r:id="rId13"/>
    <p:sldId id="263" r:id="rId14"/>
    <p:sldId id="276" r:id="rId15"/>
    <p:sldId id="286" r:id="rId16"/>
    <p:sldId id="265" r:id="rId17"/>
    <p:sldId id="271" r:id="rId18"/>
    <p:sldId id="264" r:id="rId19"/>
    <p:sldId id="281" r:id="rId20"/>
    <p:sldId id="270" r:id="rId21"/>
    <p:sldId id="279" r:id="rId22"/>
    <p:sldId id="285" r:id="rId23"/>
    <p:sldId id="283" r:id="rId24"/>
    <p:sldId id="280" r:id="rId25"/>
    <p:sldId id="284" r:id="rId26"/>
    <p:sldId id="27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FF5050"/>
    <a:srgbClr val="FF9999"/>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935" autoAdjust="0"/>
  </p:normalViewPr>
  <p:slideViewPr>
    <p:cSldViewPr snapToGrid="0">
      <p:cViewPr varScale="1">
        <p:scale>
          <a:sx n="63" d="100"/>
          <a:sy n="63" d="100"/>
        </p:scale>
        <p:origin x="1426" y="67"/>
      </p:cViewPr>
      <p:guideLst/>
    </p:cSldViewPr>
  </p:slideViewPr>
  <p:notesTextViewPr>
    <p:cViewPr>
      <p:scale>
        <a:sx n="1" d="1"/>
        <a:sy n="1" d="1"/>
      </p:scale>
      <p:origin x="0" y="-29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8DC2A-2AF9-4390-BD21-EBCD723FCA61}" type="datetimeFigureOut">
              <a:rPr kumimoji="1" lang="ja-JP" altLang="en-US" smtClean="0"/>
              <a:t>2020/9/9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7DFA7-5DB9-4AB2-ABEB-95B03C135AD9}" type="slidenum">
              <a:rPr kumimoji="1" lang="ja-JP" altLang="en-US" smtClean="0"/>
              <a:t>‹#›</a:t>
            </a:fld>
            <a:endParaRPr kumimoji="1" lang="ja-JP" altLang="en-US"/>
          </a:p>
        </p:txBody>
      </p:sp>
    </p:spTree>
    <p:extLst>
      <p:ext uri="{BB962C8B-B14F-4D97-AF65-F5344CB8AC3E}">
        <p14:creationId xmlns:p14="http://schemas.microsoft.com/office/powerpoint/2010/main" val="161523871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皆さん、こんにちは</a:t>
            </a:r>
            <a:endParaRPr kumimoji="1" lang="en-US" altLang="ja-JP" dirty="0"/>
          </a:p>
          <a:p>
            <a:r>
              <a:rPr kumimoji="1" lang="ja-JP" altLang="en-US" dirty="0"/>
              <a:t>今日はシステムとデータについて説明して・話して参りたいと思います。</a:t>
            </a:r>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1</a:t>
            </a:fld>
            <a:endParaRPr kumimoji="1" lang="ja-JP" altLang="en-US"/>
          </a:p>
        </p:txBody>
      </p:sp>
    </p:spTree>
    <p:extLst>
      <p:ext uri="{BB962C8B-B14F-4D97-AF65-F5344CB8AC3E}">
        <p14:creationId xmlns:p14="http://schemas.microsoft.com/office/powerpoint/2010/main" val="1253795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ここで、もう一度システムの定義を見ってみましょう。</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システムは与えられたものを処理してから出力するものです。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10</a:t>
            </a:fld>
            <a:endParaRPr kumimoji="1" lang="ja-JP" altLang="en-US"/>
          </a:p>
        </p:txBody>
      </p:sp>
    </p:spTree>
    <p:extLst>
      <p:ext uri="{BB962C8B-B14F-4D97-AF65-F5344CB8AC3E}">
        <p14:creationId xmlns:p14="http://schemas.microsoft.com/office/powerpoint/2010/main" val="3176619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この定義にしたがって、アプリケーションソフトウェアの本質は与えられた実世界のデータを計算し、様々な形で結果を出力することです。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この点を理解できれば、</a:t>
            </a:r>
            <a:r>
              <a:rPr kumimoji="1" lang="ja-JP" altLang="en-US" sz="1200" dirty="0">
                <a:solidFill>
                  <a:srgbClr val="FFFFFF"/>
                </a:solidFill>
              </a:rPr>
              <a:t>アプリケーションソフトウェアで何ができるのは簡単に理解することができます</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11</a:t>
            </a:fld>
            <a:endParaRPr kumimoji="1" lang="ja-JP" altLang="en-US"/>
          </a:p>
        </p:txBody>
      </p:sp>
    </p:spTree>
    <p:extLst>
      <p:ext uri="{BB962C8B-B14F-4D97-AF65-F5344CB8AC3E}">
        <p14:creationId xmlns:p14="http://schemas.microsoft.com/office/powerpoint/2010/main" val="1617821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たとえば、動画ソフトウェアの入力は普通のビデオで、ある程度処理した後、そのビデオを遠くにいる</a:t>
            </a:r>
            <a:r>
              <a:rPr lang="ja-JP" altLang="en-US" b="0" i="0" dirty="0">
                <a:solidFill>
                  <a:srgbClr val="666666"/>
                </a:solidFill>
                <a:effectLst/>
                <a:latin typeface="-apple-system"/>
              </a:rPr>
              <a:t>ユーザーの前に出力する。</a:t>
            </a:r>
            <a:endParaRPr lang="en-US" altLang="ja-JP" b="0" i="0" dirty="0">
              <a:solidFill>
                <a:srgbClr val="666666"/>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地図ソフトウェアの入力はユーザーの</a:t>
            </a:r>
            <a:r>
              <a:rPr kumimoji="1" lang="en-US" altLang="ja-JP" dirty="0"/>
              <a:t>GPS</a:t>
            </a:r>
            <a:r>
              <a:rPr kumimoji="1" lang="ja-JP" altLang="en-US" dirty="0"/>
              <a:t>情報</a:t>
            </a:r>
            <a:r>
              <a:rPr kumimoji="1" lang="en-US" altLang="ja-JP" dirty="0"/>
              <a:t>(</a:t>
            </a:r>
            <a:r>
              <a:rPr kumimoji="1" lang="ja-JP" altLang="en-US" dirty="0"/>
              <a:t>ただの数字</a:t>
            </a:r>
            <a:r>
              <a:rPr kumimoji="1" lang="en-US" altLang="ja-JP" dirty="0"/>
              <a:t>)</a:t>
            </a:r>
            <a:r>
              <a:rPr kumimoji="1" lang="ja-JP" altLang="en-US" dirty="0"/>
              <a:t>、計算した後、事前に作成した地図上にユーザーの位置を表示します。</a:t>
            </a:r>
          </a:p>
          <a:p>
            <a:r>
              <a:rPr kumimoji="1" lang="ja-JP" altLang="en-US" dirty="0"/>
              <a:t>デザインソフトウェアの入力はユーザーの指令・操作で、様々な計算を経て、最終結果を表示します。</a:t>
            </a:r>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12</a:t>
            </a:fld>
            <a:endParaRPr kumimoji="1" lang="ja-JP" altLang="en-US"/>
          </a:p>
        </p:txBody>
      </p:sp>
    </p:spTree>
    <p:extLst>
      <p:ext uri="{BB962C8B-B14F-4D97-AF65-F5344CB8AC3E}">
        <p14:creationId xmlns:p14="http://schemas.microsoft.com/office/powerpoint/2010/main" val="198217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簡単に言うと</a:t>
            </a:r>
            <a:r>
              <a:rPr kumimoji="1" lang="ja-JP" altLang="en-US" dirty="0"/>
              <a:t>、アプリケーションソフトウェアを用いて、様々なことができます。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dirty="0">
                <a:solidFill>
                  <a:srgbClr val="1B1E25"/>
                </a:solidFill>
                <a:effectLst/>
                <a:latin typeface="Open Sans"/>
              </a:rPr>
              <a:t>そして、</a:t>
            </a:r>
            <a:r>
              <a:rPr kumimoji="1" lang="ja-JP" altLang="en-US" sz="1200" dirty="0"/>
              <a:t>思いつかないことがあるが、できないというわけではない。</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B1E25"/>
                </a:solidFill>
                <a:effectLst/>
                <a:latin typeface="Open Sans"/>
              </a:rPr>
              <a:t>たとえば、膨大な数のウェッブサイトからユーザーの入力情報を検索するツールを作ったおかげで、</a:t>
            </a:r>
            <a:endParaRPr lang="en-US" altLang="ja-JP" b="0" i="0" dirty="0">
              <a:solidFill>
                <a:srgbClr val="1B1E25"/>
              </a:solidFill>
              <a:effectLst/>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B1E25"/>
                </a:solidFill>
                <a:effectLst/>
                <a:latin typeface="Open Sans"/>
              </a:rPr>
              <a:t>グーグルさんは今の世界をリードするテクノロジー企業まで成長してきた。</a:t>
            </a:r>
            <a:endParaRPr lang="en-US" altLang="ja-JP" b="0" i="0" dirty="0">
              <a:solidFill>
                <a:srgbClr val="1B1E25"/>
              </a:solidFill>
              <a:effectLst/>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1B1E25"/>
              </a:solidFill>
              <a:effectLst/>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B1E25"/>
                </a:solidFill>
                <a:effectLst/>
                <a:latin typeface="Open Sans"/>
              </a:rPr>
              <a:t>今の時代、ソフトウェア工学にビッグデータ、</a:t>
            </a:r>
            <a:r>
              <a:rPr lang="en-US" altLang="ja-JP" b="0" i="0" dirty="0">
                <a:solidFill>
                  <a:srgbClr val="1B1E25"/>
                </a:solidFill>
                <a:effectLst/>
                <a:latin typeface="Open Sans"/>
              </a:rPr>
              <a:t>AI</a:t>
            </a:r>
            <a:r>
              <a:rPr lang="ja-JP" altLang="en-US" b="0" i="0" dirty="0">
                <a:solidFill>
                  <a:srgbClr val="1B1E25"/>
                </a:solidFill>
                <a:effectLst/>
                <a:latin typeface="Open Sans"/>
              </a:rPr>
              <a:t>アルゴリズム、クラウドコンピューティングなど新しい技術を加えて</a:t>
            </a:r>
            <a:endParaRPr lang="en-US" altLang="ja-JP" b="0" i="0" dirty="0">
              <a:solidFill>
                <a:srgbClr val="1B1E25"/>
              </a:solidFill>
              <a:effectLst/>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B1E25"/>
                </a:solidFill>
                <a:effectLst/>
                <a:latin typeface="Open Sans"/>
              </a:rPr>
              <a:t>様々な新しいタイプのアプリケーションソフトウェアが生まれました。</a:t>
            </a:r>
            <a:endParaRPr lang="en-US" altLang="ja-JP" b="0" i="0" dirty="0">
              <a:solidFill>
                <a:srgbClr val="1B1E25"/>
              </a:solidFill>
              <a:effectLst/>
              <a:latin typeface="Open Sans"/>
            </a:endParaRPr>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13</a:t>
            </a:fld>
            <a:endParaRPr kumimoji="1" lang="ja-JP" altLang="en-US"/>
          </a:p>
        </p:txBody>
      </p:sp>
    </p:spTree>
    <p:extLst>
      <p:ext uri="{BB962C8B-B14F-4D97-AF65-F5344CB8AC3E}">
        <p14:creationId xmlns:p14="http://schemas.microsoft.com/office/powerpoint/2010/main" val="3168180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こちらはいちぶ一部の例です。</a:t>
            </a:r>
            <a:endParaRPr kumimoji="1" lang="en-US" altLang="ja-JP" dirty="0"/>
          </a:p>
          <a:p>
            <a:endParaRPr kumimoji="1" lang="en-US" altLang="ja-JP" dirty="0"/>
          </a:p>
          <a:p>
            <a:r>
              <a:rPr kumimoji="1" lang="ja-JP" altLang="en-US" dirty="0"/>
              <a:t>ユーザーと日常のコミュニケーションをとることができるバーチャルハウスキーパー</a:t>
            </a:r>
            <a:endParaRPr kumimoji="1" lang="en-US" altLang="ja-JP" dirty="0"/>
          </a:p>
          <a:p>
            <a:endParaRPr kumimoji="1" lang="en-US" altLang="ja-JP" dirty="0"/>
          </a:p>
          <a:p>
            <a:r>
              <a:rPr kumimoji="1" lang="ja-JP" altLang="en-US" dirty="0"/>
              <a:t>また、今の時期において、オンラインコミュニケーションツールの需要がどんどん増えています。</a:t>
            </a:r>
            <a:endParaRPr kumimoji="1" lang="en-US" altLang="ja-JP" dirty="0"/>
          </a:p>
          <a:p>
            <a:r>
              <a:rPr kumimoji="1" lang="ja-JP" altLang="en-US" dirty="0"/>
              <a:t>これは、全く新しい方法でオンラインコミュニケーションのための真新しいソフトウェアです。</a:t>
            </a:r>
            <a:endParaRPr kumimoji="1" lang="en-US" altLang="ja-JP" dirty="0"/>
          </a:p>
          <a:p>
            <a:r>
              <a:rPr kumimoji="1" lang="ja-JP" altLang="en-US" dirty="0"/>
              <a:t>ここで説明しにくいですが、皆さんはそれを使って見たら分かると思います。</a:t>
            </a:r>
            <a:endParaRPr kumimoji="1" lang="en-US" altLang="ja-JP" dirty="0"/>
          </a:p>
          <a:p>
            <a:endParaRPr kumimoji="1" lang="en-US" altLang="ja-JP" dirty="0"/>
          </a:p>
          <a:p>
            <a:r>
              <a:rPr kumimoji="1" lang="ja-JP" altLang="en-US" dirty="0"/>
              <a:t>三つ目はバーチャルシンガーのソフトウェアです。</a:t>
            </a:r>
            <a:endParaRPr kumimoji="1" lang="en-US" altLang="ja-JP" dirty="0"/>
          </a:p>
          <a:p>
            <a:r>
              <a:rPr kumimoji="1" lang="ja-JP" altLang="en-US" dirty="0"/>
              <a:t>これで歌を唄うことができます。</a:t>
            </a:r>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14</a:t>
            </a:fld>
            <a:endParaRPr kumimoji="1" lang="ja-JP" altLang="en-US"/>
          </a:p>
        </p:txBody>
      </p:sp>
    </p:spTree>
    <p:extLst>
      <p:ext uri="{BB962C8B-B14F-4D97-AF65-F5344CB8AC3E}">
        <p14:creationId xmlns:p14="http://schemas.microsoft.com/office/powerpoint/2010/main" val="716462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で、次のは、プログラムのコードを生成するソフトウェアです。</a:t>
            </a:r>
            <a:endParaRPr kumimoji="1" lang="en-US" altLang="ja-JP" dirty="0"/>
          </a:p>
          <a:p>
            <a:endParaRPr kumimoji="1" lang="en-US" altLang="ja-JP" dirty="0"/>
          </a:p>
          <a:p>
            <a:r>
              <a:rPr kumimoji="1" lang="ja-JP" altLang="en-US" dirty="0"/>
              <a:t>英語の説明テキストを入力して、それに対応するコードを生成することができます。</a:t>
            </a:r>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15</a:t>
            </a:fld>
            <a:endParaRPr kumimoji="1" lang="ja-JP" altLang="en-US"/>
          </a:p>
        </p:txBody>
      </p:sp>
    </p:spTree>
    <p:extLst>
      <p:ext uri="{BB962C8B-B14F-4D97-AF65-F5344CB8AC3E}">
        <p14:creationId xmlns:p14="http://schemas.microsoft.com/office/powerpoint/2010/main" val="1629483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これまで情報・計算機科学においてのシステムの定義を説明してまいりました。</a:t>
            </a:r>
            <a:endParaRPr kumimoji="1" lang="en-US" altLang="ja-JP" dirty="0"/>
          </a:p>
          <a:p>
            <a:r>
              <a:rPr kumimoji="1" lang="ja-JP" altLang="en-US" dirty="0"/>
              <a:t>次は、情報系の会社においてのシステムの定義を説明いたします。</a:t>
            </a:r>
            <a:endParaRPr kumimoji="1" lang="en-US" altLang="ja-JP" dirty="0"/>
          </a:p>
          <a:p>
            <a:endParaRPr kumimoji="1" lang="en-US" altLang="ja-JP" dirty="0"/>
          </a:p>
          <a:p>
            <a:r>
              <a:rPr kumimoji="1" lang="ja-JP" altLang="en-US" dirty="0"/>
              <a:t>私たちが生きている実世界には様々な情報があります。</a:t>
            </a:r>
            <a:endParaRPr kumimoji="1" lang="en-US" altLang="ja-JP" dirty="0"/>
          </a:p>
          <a:p>
            <a:r>
              <a:rPr kumimoji="1" lang="ja-JP" altLang="en-US" dirty="0"/>
              <a:t>センサーを通して、こちらの情報を</a:t>
            </a:r>
            <a:r>
              <a:rPr kumimoji="1" lang="en-US" altLang="ja-JP" dirty="0"/>
              <a:t>AI</a:t>
            </a:r>
            <a:r>
              <a:rPr kumimoji="1" lang="ja-JP" altLang="en-US" dirty="0"/>
              <a:t>等の情報処理手法により認識・予測・制御などで価値を生みます。</a:t>
            </a:r>
            <a:endParaRPr kumimoji="1" lang="en-US" altLang="ja-JP" dirty="0"/>
          </a:p>
          <a:p>
            <a:r>
              <a:rPr kumimoji="1" lang="ja-JP" altLang="en-US" dirty="0"/>
              <a:t>価値のある処理結果を実世界に提示します。</a:t>
            </a:r>
            <a:endParaRPr kumimoji="1" lang="en-US" altLang="ja-JP" dirty="0"/>
          </a:p>
          <a:p>
            <a:r>
              <a:rPr kumimoji="1" lang="ja-JP" altLang="en-US" dirty="0"/>
              <a:t>この一連の流れの中のサービス、メディア、情報処理、通信などをシステムとして顧客に提供します。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16</a:t>
            </a:fld>
            <a:endParaRPr kumimoji="1" lang="ja-JP" altLang="en-US"/>
          </a:p>
        </p:txBody>
      </p:sp>
    </p:spTree>
    <p:extLst>
      <p:ext uri="{BB962C8B-B14F-4D97-AF65-F5344CB8AC3E}">
        <p14:creationId xmlns:p14="http://schemas.microsoft.com/office/powerpoint/2010/main" val="498169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これまでの内容をちょっとまとめます。</a:t>
            </a:r>
            <a:endParaRPr kumimoji="1" lang="en-US" altLang="ja-JP" dirty="0"/>
          </a:p>
          <a:p>
            <a:endParaRPr kumimoji="1" lang="en-US" altLang="ja-JP" dirty="0"/>
          </a:p>
          <a:p>
            <a:r>
              <a:rPr kumimoji="1" lang="ja-JP" altLang="en-US" dirty="0"/>
              <a:t>何かご質問がございますか？</a:t>
            </a:r>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17</a:t>
            </a:fld>
            <a:endParaRPr kumimoji="1" lang="ja-JP" altLang="en-US"/>
          </a:p>
        </p:txBody>
      </p:sp>
    </p:spTree>
    <p:extLst>
      <p:ext uri="{BB962C8B-B14F-4D97-AF65-F5344CB8AC3E}">
        <p14:creationId xmlns:p14="http://schemas.microsoft.com/office/powerpoint/2010/main" val="3913951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t>システムの入力はデータです。</a:t>
            </a:r>
            <a:endParaRPr kumimoji="1" lang="en-US" altLang="ja-JP" sz="1200" dirty="0"/>
          </a:p>
          <a:p>
            <a:r>
              <a:rPr kumimoji="1" lang="ja-JP" altLang="en-US" sz="1200" dirty="0"/>
              <a:t>では、データはいったいどういうものでしょうか？</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solidFill>
                  <a:srgbClr val="FFC000"/>
                </a:solidFill>
              </a:rPr>
              <a:t>データ</a:t>
            </a:r>
            <a:r>
              <a:rPr kumimoji="1" lang="ja-JP" altLang="en-US" sz="1200" dirty="0"/>
              <a:t>は情報の形式化、符号化されたものです。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ちょっと曖昧ですね。</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ここでちょっと注意していだだきたいのは、このオレンジ色の「データ」は幅広い範囲のデータを指すものです。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たとえば、一冊の本はデータです。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皆さんが会議でメモした内容はデータです。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この</a:t>
            </a:r>
            <a:r>
              <a:rPr kumimoji="1" lang="en-US" altLang="zh-CN" sz="1200" dirty="0" err="1"/>
              <a:t>suica</a:t>
            </a:r>
            <a:r>
              <a:rPr kumimoji="1" lang="ja-JP" altLang="en-US" sz="1200" dirty="0"/>
              <a:t>カードの記録はデータです。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一方で、この紫色の「データ」はコンピュータの処理の対象で、ちょっとちっちゃい範囲の「データ」を指すものです。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コンピュータの処理対象の</a:t>
            </a:r>
            <a:r>
              <a:rPr lang="ja-JP" altLang="en-US" dirty="0">
                <a:solidFill>
                  <a:schemeClr val="accent4">
                    <a:lumMod val="60000"/>
                    <a:lumOff val="40000"/>
                  </a:schemeClr>
                </a:solidFill>
              </a:rPr>
              <a:t>データ</a:t>
            </a:r>
            <a:r>
              <a:rPr lang="ja-JP" altLang="en-US" dirty="0"/>
              <a:t>は様々な形のデジタル情報</a:t>
            </a:r>
            <a:r>
              <a:rPr kumimoji="1" lang="ja-JP" altLang="en-US" sz="1200" dirty="0"/>
              <a:t>です。</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しかし、どんな形でも最終的に</a:t>
            </a:r>
            <a:r>
              <a:rPr lang="en-US" altLang="ja-JP" dirty="0"/>
              <a:t>0</a:t>
            </a:r>
            <a:r>
              <a:rPr lang="ja-JP" altLang="en-US" dirty="0"/>
              <a:t>と</a:t>
            </a:r>
            <a:r>
              <a:rPr lang="en-US" altLang="ja-JP" dirty="0"/>
              <a:t>1</a:t>
            </a:r>
            <a:r>
              <a:rPr lang="ja-JP" altLang="en-US" dirty="0"/>
              <a:t>の</a:t>
            </a:r>
            <a:r>
              <a:rPr lang="en-US" altLang="ja-JP" dirty="0"/>
              <a:t>2</a:t>
            </a:r>
            <a:r>
              <a:rPr lang="ja-JP" altLang="en-US" dirty="0"/>
              <a:t>進数で表現できます。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データを特定の形式で一つのまとまりとしたものがファイルになります。</a:t>
            </a:r>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18</a:t>
            </a:fld>
            <a:endParaRPr kumimoji="1" lang="ja-JP" altLang="en-US"/>
          </a:p>
        </p:txBody>
      </p:sp>
    </p:spTree>
    <p:extLst>
      <p:ext uri="{BB962C8B-B14F-4D97-AF65-F5344CB8AC3E}">
        <p14:creationId xmlns:p14="http://schemas.microsoft.com/office/powerpoint/2010/main" val="2013052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今の情報化社会において、データは原材料であるという説もあります。</a:t>
            </a:r>
            <a:endParaRPr kumimoji="1" lang="en-US" altLang="ja-JP" dirty="0"/>
          </a:p>
          <a:p>
            <a:endParaRPr kumimoji="1" lang="en-US" altLang="ja-JP" dirty="0"/>
          </a:p>
          <a:p>
            <a:r>
              <a:rPr kumimoji="1" lang="ja-JP" altLang="en-US" dirty="0"/>
              <a:t>それは人工知能の話です。</a:t>
            </a:r>
            <a:endParaRPr kumimoji="1" lang="en-US" altLang="ja-JP" dirty="0"/>
          </a:p>
          <a:p>
            <a:r>
              <a:rPr kumimoji="1" lang="ja-JP" altLang="en-US" dirty="0"/>
              <a:t>機械学習の本質は膨大なデータから特徴を学習することです。</a:t>
            </a:r>
            <a:endParaRPr kumimoji="1" lang="en-US" altLang="ja-JP" dirty="0"/>
          </a:p>
          <a:p>
            <a:r>
              <a:rPr kumimoji="1" lang="ja-JP" altLang="en-US" dirty="0"/>
              <a:t>つまり、十分なデータがないと、いくら優れた機械学習アルゴリズムでも役に立たないです。</a:t>
            </a:r>
            <a:endParaRPr kumimoji="1" lang="en-US" altLang="ja-JP" dirty="0"/>
          </a:p>
          <a:p>
            <a:r>
              <a:rPr kumimoji="1" lang="ja-JP" altLang="en-US" dirty="0"/>
              <a:t>逆に、利用できるデータがあればあるほど、学習したモデルのエラーが低いというものです。</a:t>
            </a:r>
            <a:endParaRPr kumimoji="1" lang="en-US" altLang="ja-JP" dirty="0"/>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19</a:t>
            </a:fld>
            <a:endParaRPr kumimoji="1" lang="ja-JP" altLang="en-US"/>
          </a:p>
        </p:txBody>
      </p:sp>
    </p:spTree>
    <p:extLst>
      <p:ext uri="{BB962C8B-B14F-4D97-AF65-F5344CB8AC3E}">
        <p14:creationId xmlns:p14="http://schemas.microsoft.com/office/powerpoint/2010/main" val="3401420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これはこれからの内容です。</a:t>
            </a:r>
            <a:endParaRPr kumimoji="1" lang="en-US" altLang="ja-JP" dirty="0"/>
          </a:p>
          <a:p>
            <a:r>
              <a:rPr kumimoji="1" lang="ja-JP" altLang="en-US" dirty="0"/>
              <a:t>まず、システムについて話しましょう。</a:t>
            </a:r>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2</a:t>
            </a:fld>
            <a:endParaRPr kumimoji="1" lang="ja-JP" altLang="en-US"/>
          </a:p>
        </p:txBody>
      </p:sp>
    </p:spTree>
    <p:extLst>
      <p:ext uri="{BB962C8B-B14F-4D97-AF65-F5344CB8AC3E}">
        <p14:creationId xmlns:p14="http://schemas.microsoft.com/office/powerpoint/2010/main" val="3327110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データと言えば、「ビッグデータ」という概念もあります。</a:t>
            </a:r>
            <a:endParaRPr kumimoji="1" lang="en-US" altLang="ja-JP" dirty="0"/>
          </a:p>
          <a:p>
            <a:endParaRPr kumimoji="1" lang="en-US" altLang="ja-JP" dirty="0"/>
          </a:p>
          <a:p>
            <a:r>
              <a:rPr kumimoji="1" lang="ja-JP" altLang="en-US" dirty="0"/>
              <a:t>では、「ビッグデータ」はどういうものでしょうか。</a:t>
            </a:r>
            <a:endParaRPr kumimoji="1" lang="en-US" altLang="ja-JP" dirty="0"/>
          </a:p>
          <a:p>
            <a:r>
              <a:rPr kumimoji="1" lang="ja-JP" altLang="en-US" dirty="0"/>
              <a:t>ここで注意していただきたいのは</a:t>
            </a:r>
            <a:endParaRPr kumimoji="1" lang="en-US" altLang="ja-JP" dirty="0"/>
          </a:p>
          <a:p>
            <a:r>
              <a:rPr kumimoji="1" lang="ja-JP" altLang="en-US" dirty="0"/>
              <a:t>「ビッグデータ」はただの大量のデータのことではありません。</a:t>
            </a:r>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20</a:t>
            </a:fld>
            <a:endParaRPr kumimoji="1" lang="ja-JP" altLang="en-US"/>
          </a:p>
        </p:txBody>
      </p:sp>
    </p:spTree>
    <p:extLst>
      <p:ext uri="{BB962C8B-B14F-4D97-AF65-F5344CB8AC3E}">
        <p14:creationId xmlns:p14="http://schemas.microsoft.com/office/powerpoint/2010/main" val="312225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ビッグデータについて、３</a:t>
            </a:r>
            <a:r>
              <a:rPr kumimoji="1" lang="en-US" altLang="ja-JP" dirty="0"/>
              <a:t>V</a:t>
            </a:r>
            <a:r>
              <a:rPr kumimoji="1" lang="ja-JP" altLang="en-US" dirty="0"/>
              <a:t>という定義はあります。</a:t>
            </a:r>
            <a:endParaRPr kumimoji="1" lang="en-US" altLang="ja-JP" dirty="0"/>
          </a:p>
          <a:p>
            <a:r>
              <a:rPr kumimoji="1" lang="ja-JP" altLang="en-US" dirty="0"/>
              <a:t>すなわち、様々な形を</a:t>
            </a:r>
            <a:r>
              <a:rPr kumimoji="1" lang="ja-JP" altLang="en-US"/>
              <a:t>した、よく更新している、</a:t>
            </a:r>
            <a:r>
              <a:rPr kumimoji="1" lang="ja-JP" altLang="en-US" dirty="0"/>
              <a:t>様々な種類のデータ</a:t>
            </a:r>
            <a:r>
              <a:rPr kumimoji="1" lang="ja-JP" altLang="en-US"/>
              <a:t>のことです。</a:t>
            </a:r>
            <a:endParaRPr kumimoji="1" lang="ja-JP" altLang="en-US" dirty="0"/>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21</a:t>
            </a:fld>
            <a:endParaRPr kumimoji="1" lang="ja-JP" altLang="en-US"/>
          </a:p>
        </p:txBody>
      </p:sp>
    </p:spTree>
    <p:extLst>
      <p:ext uri="{BB962C8B-B14F-4D97-AF65-F5344CB8AC3E}">
        <p14:creationId xmlns:p14="http://schemas.microsoft.com/office/powerpoint/2010/main" val="2801778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例として、これは国土交通省のスマートシティについての公式ホームページの一部内容です。</a:t>
            </a:r>
            <a:endParaRPr kumimoji="1" lang="en-US" altLang="ja-JP" dirty="0"/>
          </a:p>
          <a:p>
            <a:r>
              <a:rPr kumimoji="1" lang="ja-JP" altLang="en-US" dirty="0"/>
              <a:t>少子高齢化、自然災害、インフラ老朽化などの問題と伴い、日本は新しいスマート社会へのまい進に取り組んでいます。</a:t>
            </a:r>
            <a:endParaRPr kumimoji="1" lang="en-US" altLang="ja-JP" dirty="0"/>
          </a:p>
          <a:p>
            <a:endParaRPr kumimoji="1" lang="en-US" altLang="ja-JP" dirty="0"/>
          </a:p>
          <a:p>
            <a:r>
              <a:rPr kumimoji="1" lang="ja-JP" altLang="en-US" dirty="0"/>
              <a:t>詳しい情報はこちらのウェブサイトにあります。</a:t>
            </a:r>
            <a:endParaRPr kumimoji="1" lang="en-US" altLang="ja-JP" dirty="0"/>
          </a:p>
          <a:p>
            <a:r>
              <a:rPr kumimoji="1" lang="ja-JP" altLang="en-US" dirty="0"/>
              <a:t>この中でビッグデータはとても重要な技術です。</a:t>
            </a:r>
            <a:endParaRPr kumimoji="1" lang="en-US" altLang="ja-JP" dirty="0"/>
          </a:p>
          <a:p>
            <a:r>
              <a:rPr kumimoji="1" lang="ja-JP" altLang="en-US" dirty="0"/>
              <a:t>たとえば、市内の交通機関のデータは自動運転などの技術に繋がっています。</a:t>
            </a:r>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22</a:t>
            </a:fld>
            <a:endParaRPr kumimoji="1" lang="ja-JP" altLang="en-US"/>
          </a:p>
        </p:txBody>
      </p:sp>
    </p:spTree>
    <p:extLst>
      <p:ext uri="{BB962C8B-B14F-4D97-AF65-F5344CB8AC3E}">
        <p14:creationId xmlns:p14="http://schemas.microsoft.com/office/powerpoint/2010/main" val="1578181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buFont typeface="Arial" panose="020B0604020202020204" pitchFamily="34" charset="0"/>
              <a:buChar char="•"/>
            </a:pPr>
            <a:r>
              <a:rPr lang="ja-JP" altLang="en-US" b="1" i="0" dirty="0">
                <a:solidFill>
                  <a:srgbClr val="000000"/>
                </a:solidFill>
                <a:effectLst/>
                <a:latin typeface="Meiryo" panose="020B0604030504040204" pitchFamily="34" charset="-128"/>
                <a:ea typeface="Meiryo" panose="020B0604030504040204" pitchFamily="34" charset="-128"/>
              </a:rPr>
              <a:t>量（</a:t>
            </a:r>
            <a:r>
              <a:rPr lang="en-US" altLang="ja-JP" b="1" i="0" dirty="0">
                <a:solidFill>
                  <a:srgbClr val="000000"/>
                </a:solidFill>
                <a:effectLst/>
                <a:latin typeface="Meiryo" panose="020B0604030504040204" pitchFamily="34" charset="-128"/>
                <a:ea typeface="Meiryo" panose="020B0604030504040204" pitchFamily="34" charset="-128"/>
              </a:rPr>
              <a:t>volume</a:t>
            </a:r>
            <a:r>
              <a:rPr lang="ja-JP" altLang="en-US" b="1" i="0" dirty="0">
                <a:solidFill>
                  <a:srgbClr val="000000"/>
                </a:solidFill>
                <a:effectLst/>
                <a:latin typeface="Meiryo" panose="020B0604030504040204" pitchFamily="34" charset="-128"/>
                <a:ea typeface="Meiryo" panose="020B0604030504040204" pitchFamily="34" charset="-128"/>
              </a:rPr>
              <a:t>）：</a:t>
            </a:r>
            <a:r>
              <a:rPr lang="ja-JP" altLang="en-US" b="0" i="0" dirty="0">
                <a:solidFill>
                  <a:srgbClr val="000000"/>
                </a:solidFill>
                <a:effectLst/>
                <a:latin typeface="Meiryo" panose="020B0604030504040204" pitchFamily="34" charset="-128"/>
                <a:ea typeface="Meiryo" panose="020B0604030504040204" pitchFamily="34" charset="-128"/>
              </a:rPr>
              <a:t>企業や組織は、ビジネス・トランザクション、ソーシャルメディア、センサー、マシン間（</a:t>
            </a:r>
            <a:r>
              <a:rPr lang="en-US" altLang="ja-JP" b="0" i="0" dirty="0">
                <a:solidFill>
                  <a:srgbClr val="000000"/>
                </a:solidFill>
                <a:effectLst/>
                <a:latin typeface="Meiryo" panose="020B0604030504040204" pitchFamily="34" charset="-128"/>
                <a:ea typeface="Meiryo" panose="020B0604030504040204" pitchFamily="34" charset="-128"/>
              </a:rPr>
              <a:t>M2M</a:t>
            </a:r>
            <a:r>
              <a:rPr lang="ja-JP" altLang="en-US" b="0" i="0" dirty="0">
                <a:solidFill>
                  <a:srgbClr val="000000"/>
                </a:solidFill>
                <a:effectLst/>
                <a:latin typeface="Meiryo" panose="020B0604030504040204" pitchFamily="34" charset="-128"/>
                <a:ea typeface="Meiryo" panose="020B0604030504040204" pitchFamily="34" charset="-128"/>
              </a:rPr>
              <a:t>）通信など、幅広いソースからデータを収集するようになっています。こうした大量のデータを保管することは以前は難問でしたが、新しいテクノロジー（</a:t>
            </a:r>
            <a:r>
              <a:rPr lang="en-US" altLang="ja-JP" b="0" i="0" dirty="0">
                <a:solidFill>
                  <a:srgbClr val="000000"/>
                </a:solidFill>
                <a:effectLst/>
                <a:latin typeface="Meiryo" panose="020B0604030504040204" pitchFamily="34" charset="-128"/>
                <a:ea typeface="Meiryo" panose="020B0604030504040204" pitchFamily="34" charset="-128"/>
              </a:rPr>
              <a:t>Hadoop</a:t>
            </a:r>
            <a:r>
              <a:rPr lang="ja-JP" altLang="en-US" b="0" i="0" dirty="0">
                <a:solidFill>
                  <a:srgbClr val="000000"/>
                </a:solidFill>
                <a:effectLst/>
                <a:latin typeface="Meiryo" panose="020B0604030504040204" pitchFamily="34" charset="-128"/>
                <a:ea typeface="Meiryo" panose="020B0604030504040204" pitchFamily="34" charset="-128"/>
              </a:rPr>
              <a:t>など）によって、その負担は軽減されています。</a:t>
            </a:r>
            <a:endParaRPr lang="en-US" altLang="ja-JP" b="0" i="0" dirty="0">
              <a:solidFill>
                <a:srgbClr val="000000"/>
              </a:solidFill>
              <a:effectLst/>
              <a:latin typeface="Meiryo" panose="020B0604030504040204" pitchFamily="34" charset="-128"/>
              <a:ea typeface="Meiryo" panose="020B0604030504040204" pitchFamily="34" charset="-128"/>
            </a:endParaRPr>
          </a:p>
          <a:p>
            <a:pPr algn="l">
              <a:buFont typeface="Arial" panose="020B0604020202020204" pitchFamily="34" charset="0"/>
              <a:buChar char="•"/>
            </a:pPr>
            <a:endParaRPr lang="ja-JP" altLang="en-US" b="0" i="0" dirty="0">
              <a:solidFill>
                <a:srgbClr val="000000"/>
              </a:solidFill>
              <a:effectLst/>
              <a:latin typeface="Meiryo" panose="020B0604030504040204" pitchFamily="34" charset="-128"/>
              <a:ea typeface="Meiryo" panose="020B0604030504040204" pitchFamily="34" charset="-128"/>
            </a:endParaRPr>
          </a:p>
          <a:p>
            <a:pPr algn="l">
              <a:buFont typeface="Arial" panose="020B0604020202020204" pitchFamily="34" charset="0"/>
              <a:buChar char="•"/>
            </a:pPr>
            <a:r>
              <a:rPr lang="ja-JP" altLang="en-US" b="1" i="0" dirty="0">
                <a:solidFill>
                  <a:srgbClr val="000000"/>
                </a:solidFill>
                <a:effectLst/>
                <a:latin typeface="Meiryo" panose="020B0604030504040204" pitchFamily="34" charset="-128"/>
                <a:ea typeface="Meiryo" panose="020B0604030504040204" pitchFamily="34" charset="-128"/>
              </a:rPr>
              <a:t>速度（</a:t>
            </a:r>
            <a:r>
              <a:rPr lang="en-US" altLang="ja-JP" b="1" i="0" dirty="0">
                <a:solidFill>
                  <a:srgbClr val="000000"/>
                </a:solidFill>
                <a:effectLst/>
                <a:latin typeface="Meiryo" panose="020B0604030504040204" pitchFamily="34" charset="-128"/>
                <a:ea typeface="Meiryo" panose="020B0604030504040204" pitchFamily="34" charset="-128"/>
              </a:rPr>
              <a:t>velocity</a:t>
            </a:r>
            <a:r>
              <a:rPr lang="ja-JP" altLang="en-US" b="1" i="0" dirty="0">
                <a:solidFill>
                  <a:srgbClr val="000000"/>
                </a:solidFill>
                <a:effectLst/>
                <a:latin typeface="Meiryo" panose="020B0604030504040204" pitchFamily="34" charset="-128"/>
                <a:ea typeface="Meiryo" panose="020B0604030504040204" pitchFamily="34" charset="-128"/>
              </a:rPr>
              <a:t>）：</a:t>
            </a:r>
            <a:r>
              <a:rPr lang="ja-JP" altLang="en-US" b="0" i="0" dirty="0">
                <a:solidFill>
                  <a:srgbClr val="000000"/>
                </a:solidFill>
                <a:effectLst/>
                <a:latin typeface="Meiryo" panose="020B0604030504040204" pitchFamily="34" charset="-128"/>
                <a:ea typeface="Meiryo" panose="020B0604030504040204" pitchFamily="34" charset="-128"/>
              </a:rPr>
              <a:t>データは以前なら想像もできなかった速度で流れており、適切なタイミングで取り扱わなければなりません。</a:t>
            </a:r>
            <a:r>
              <a:rPr lang="en-US" altLang="ja-JP" b="0" i="0" dirty="0">
                <a:solidFill>
                  <a:srgbClr val="000000"/>
                </a:solidFill>
                <a:effectLst/>
                <a:latin typeface="Meiryo" panose="020B0604030504040204" pitchFamily="34" charset="-128"/>
                <a:ea typeface="Meiryo" panose="020B0604030504040204" pitchFamily="34" charset="-128"/>
              </a:rPr>
              <a:t>RFID</a:t>
            </a:r>
            <a:r>
              <a:rPr lang="ja-JP" altLang="en-US" b="0" i="0" dirty="0">
                <a:solidFill>
                  <a:srgbClr val="000000"/>
                </a:solidFill>
                <a:effectLst/>
                <a:latin typeface="Meiryo" panose="020B0604030504040204" pitchFamily="34" charset="-128"/>
                <a:ea typeface="Meiryo" panose="020B0604030504040204" pitchFamily="34" charset="-128"/>
              </a:rPr>
              <a:t>タグ、センサー、スマートメーターなどの普及を受け、怒濤のように押し寄せるデータをほぼリアルタイムで処理する必要性が高まっています。</a:t>
            </a:r>
            <a:endParaRPr lang="en-US" altLang="ja-JP" b="0" i="0" dirty="0">
              <a:solidFill>
                <a:srgbClr val="000000"/>
              </a:solidFill>
              <a:effectLst/>
              <a:latin typeface="Meiryo" panose="020B0604030504040204" pitchFamily="34" charset="-128"/>
              <a:ea typeface="Meiryo" panose="020B0604030504040204" pitchFamily="34" charset="-128"/>
            </a:endParaRPr>
          </a:p>
          <a:p>
            <a:pPr algn="l">
              <a:buFont typeface="Arial" panose="020B0604020202020204" pitchFamily="34" charset="0"/>
              <a:buChar char="•"/>
            </a:pPr>
            <a:endParaRPr lang="ja-JP" altLang="en-US" b="0" i="0" dirty="0">
              <a:solidFill>
                <a:srgbClr val="000000"/>
              </a:solidFill>
              <a:effectLst/>
              <a:latin typeface="Meiryo" panose="020B0604030504040204" pitchFamily="34" charset="-128"/>
              <a:ea typeface="Meiryo" panose="020B0604030504040204" pitchFamily="34" charset="-128"/>
            </a:endParaRPr>
          </a:p>
          <a:p>
            <a:pPr algn="l">
              <a:buFont typeface="Arial" panose="020B0604020202020204" pitchFamily="34" charset="0"/>
              <a:buChar char="•"/>
            </a:pPr>
            <a:r>
              <a:rPr lang="ja-JP" altLang="en-US" b="1" i="0" dirty="0">
                <a:solidFill>
                  <a:srgbClr val="000000"/>
                </a:solidFill>
                <a:effectLst/>
                <a:latin typeface="Meiryo" panose="020B0604030504040204" pitchFamily="34" charset="-128"/>
                <a:ea typeface="Meiryo" panose="020B0604030504040204" pitchFamily="34" charset="-128"/>
              </a:rPr>
              <a:t>多様性（</a:t>
            </a:r>
            <a:r>
              <a:rPr lang="en-US" altLang="ja-JP" b="1" i="0" dirty="0">
                <a:solidFill>
                  <a:srgbClr val="000000"/>
                </a:solidFill>
                <a:effectLst/>
                <a:latin typeface="Meiryo" panose="020B0604030504040204" pitchFamily="34" charset="-128"/>
                <a:ea typeface="Meiryo" panose="020B0604030504040204" pitchFamily="34" charset="-128"/>
              </a:rPr>
              <a:t>variety</a:t>
            </a:r>
            <a:r>
              <a:rPr lang="ja-JP" altLang="en-US" b="1" i="0" dirty="0">
                <a:solidFill>
                  <a:srgbClr val="000000"/>
                </a:solidFill>
                <a:effectLst/>
                <a:latin typeface="Meiryo" panose="020B0604030504040204" pitchFamily="34" charset="-128"/>
                <a:ea typeface="Meiryo" panose="020B0604030504040204" pitchFamily="34" charset="-128"/>
              </a:rPr>
              <a:t>）：</a:t>
            </a:r>
            <a:r>
              <a:rPr lang="ja-JP" altLang="en-US" b="0" i="0" dirty="0">
                <a:solidFill>
                  <a:srgbClr val="000000"/>
                </a:solidFill>
                <a:effectLst/>
                <a:latin typeface="Meiryo" panose="020B0604030504040204" pitchFamily="34" charset="-128"/>
                <a:ea typeface="Meiryo" panose="020B0604030504040204" pitchFamily="34" charset="-128"/>
              </a:rPr>
              <a:t>データの種類も増え続けています。従来型データベースに格納された数値などの構造化データから、テキスト文書、電子メール、ビデオ、オーディオ、株価ティッカーなどの非構造化データや金融取引データまで、企業や組織はあらゆるフォーマットのデータを取り扱う必要があり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23</a:t>
            </a:fld>
            <a:endParaRPr kumimoji="1" lang="ja-JP" altLang="en-US"/>
          </a:p>
        </p:txBody>
      </p:sp>
    </p:spTree>
    <p:extLst>
      <p:ext uri="{BB962C8B-B14F-4D97-AF65-F5344CB8AC3E}">
        <p14:creationId xmlns:p14="http://schemas.microsoft.com/office/powerpoint/2010/main" val="1177277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普段、私たちが使っているグーグルは膨大なデータを管理しています。</a:t>
            </a:r>
            <a:endParaRPr kumimoji="1" lang="en-US" altLang="ja-JP" dirty="0"/>
          </a:p>
          <a:p>
            <a:r>
              <a:rPr kumimoji="1" lang="ja-JP" altLang="en-US" dirty="0"/>
              <a:t>左側の図はグーグルのデータセンターです。</a:t>
            </a:r>
            <a:endParaRPr kumimoji="1" lang="en-US" altLang="ja-JP" dirty="0"/>
          </a:p>
          <a:p>
            <a:r>
              <a:rPr kumimoji="1" lang="ja-JP" altLang="en-US" dirty="0"/>
              <a:t>とてもカッコイイ場所でしょう！</a:t>
            </a:r>
            <a:endParaRPr kumimoji="1" lang="en-US" altLang="ja-JP" dirty="0"/>
          </a:p>
          <a:p>
            <a:endParaRPr kumimoji="1" lang="en-US" altLang="ja-JP" dirty="0"/>
          </a:p>
          <a:p>
            <a:r>
              <a:rPr kumimoji="1" lang="ja-JP" altLang="en-US" dirty="0"/>
              <a:t>一番上のは東工大のスーパーコンピューターつばみです。</a:t>
            </a:r>
            <a:endParaRPr kumimoji="1" lang="en-US" altLang="ja-JP" dirty="0"/>
          </a:p>
          <a:p>
            <a:r>
              <a:rPr kumimoji="1" lang="ja-JP" altLang="en-US" dirty="0"/>
              <a:t>普通の学生さえ使えます。</a:t>
            </a:r>
            <a:endParaRPr kumimoji="1" lang="en-US" altLang="ja-JP" dirty="0"/>
          </a:p>
          <a:p>
            <a:r>
              <a:rPr kumimoji="1" lang="ja-JP" altLang="en-US" dirty="0"/>
              <a:t>ビッグデータを処理するには特別なコンピュータが必要です。</a:t>
            </a:r>
            <a:endParaRPr kumimoji="1" lang="en-US" altLang="ja-JP" dirty="0"/>
          </a:p>
          <a:p>
            <a:r>
              <a:rPr kumimoji="1" lang="ja-JP" altLang="en-US" dirty="0"/>
              <a:t>そのコンピュータがなければ、クラウドサービスでレンタルする必要があります。</a:t>
            </a:r>
            <a:endParaRPr kumimoji="1" lang="en-US" altLang="ja-JP" dirty="0"/>
          </a:p>
          <a:p>
            <a:endParaRPr kumimoji="1" lang="en-US" altLang="ja-JP" dirty="0"/>
          </a:p>
          <a:p>
            <a:r>
              <a:rPr kumimoji="1" lang="ja-JP" altLang="en-US" dirty="0"/>
              <a:t>右側は、今の最先端の研究方向の一つの量子コンピュータです。</a:t>
            </a:r>
            <a:endParaRPr kumimoji="1" lang="en-US" altLang="ja-JP" dirty="0"/>
          </a:p>
          <a:p>
            <a:r>
              <a:rPr kumimoji="1" lang="ja-JP" altLang="en-US" dirty="0"/>
              <a:t>スパコンは今までのコンピュータの構造で作ったものですが、</a:t>
            </a:r>
            <a:endParaRPr kumimoji="1" lang="en-US" altLang="ja-JP" dirty="0"/>
          </a:p>
          <a:p>
            <a:r>
              <a:rPr kumimoji="1" lang="ja-JP" altLang="en-US"/>
              <a:t>この量子コンピュータはまったく新しい技術で作ったコンピュータです。</a:t>
            </a:r>
            <a:endParaRPr kumimoji="1" lang="en-US" altLang="ja-JP"/>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24</a:t>
            </a:fld>
            <a:endParaRPr kumimoji="1" lang="ja-JP" altLang="en-US"/>
          </a:p>
        </p:txBody>
      </p:sp>
    </p:spTree>
    <p:extLst>
      <p:ext uri="{BB962C8B-B14F-4D97-AF65-F5344CB8AC3E}">
        <p14:creationId xmlns:p14="http://schemas.microsoft.com/office/powerpoint/2010/main" val="2361188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もう一度まとめると、</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25</a:t>
            </a:fld>
            <a:endParaRPr kumimoji="1" lang="ja-JP" altLang="en-US"/>
          </a:p>
        </p:txBody>
      </p:sp>
    </p:spTree>
    <p:extLst>
      <p:ext uri="{BB962C8B-B14F-4D97-AF65-F5344CB8AC3E}">
        <p14:creationId xmlns:p14="http://schemas.microsoft.com/office/powerpoint/2010/main" val="2383870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システムと言えば、皆さんはどう思われますか？</a:t>
            </a:r>
            <a:endParaRPr kumimoji="1" lang="en-US" altLang="ja-JP" dirty="0"/>
          </a:p>
          <a:p>
            <a:r>
              <a:rPr kumimoji="1" lang="ja-JP" altLang="en-US" dirty="0"/>
              <a:t>システムは何を指すものでしょうか？</a:t>
            </a:r>
            <a:endParaRPr kumimoji="1" lang="en-US" altLang="ja-JP" dirty="0"/>
          </a:p>
          <a:p>
            <a:endParaRPr kumimoji="1" lang="en-US" altLang="ja-JP" dirty="0"/>
          </a:p>
          <a:p>
            <a:r>
              <a:rPr kumimoji="1" lang="ja-JP" altLang="en-US" dirty="0"/>
              <a:t>システムの一番簡単な定義はこれです。</a:t>
            </a:r>
            <a:endParaRPr kumimoji="1" lang="en-US" altLang="ja-JP" dirty="0"/>
          </a:p>
          <a:p>
            <a:r>
              <a:rPr kumimoji="1" lang="ja-JP" altLang="en-US" dirty="0"/>
              <a:t>与えられたものを処理してから出力するのはシステムです。</a:t>
            </a:r>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3</a:t>
            </a:fld>
            <a:endParaRPr kumimoji="1" lang="ja-JP" altLang="en-US"/>
          </a:p>
        </p:txBody>
      </p:sp>
    </p:spTree>
    <p:extLst>
      <p:ext uri="{BB962C8B-B14F-4D97-AF65-F5344CB8AC3E}">
        <p14:creationId xmlns:p14="http://schemas.microsoft.com/office/powerpoint/2010/main" val="1240854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この定義に従って、私たちの世界には様々な「システム」があります。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たとえば、音声認識システムの</a:t>
            </a:r>
            <a:r>
              <a:rPr kumimoji="1" lang="en-US" altLang="ja-JP" dirty="0"/>
              <a:t>Siri, Alexa</a:t>
            </a:r>
            <a:r>
              <a:rPr kumimoji="1" lang="ja-JP" altLang="en-US" dirty="0"/>
              <a:t>とか、</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一見すると、これらのシステムの間にはまだ大きな違いがあります。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4</a:t>
            </a:fld>
            <a:endParaRPr kumimoji="1" lang="ja-JP" altLang="en-US"/>
          </a:p>
        </p:txBody>
      </p:sp>
    </p:spTree>
    <p:extLst>
      <p:ext uri="{BB962C8B-B14F-4D97-AF65-F5344CB8AC3E}">
        <p14:creationId xmlns:p14="http://schemas.microsoft.com/office/powerpoint/2010/main" val="3720463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より詳しく説明すれば、</a:t>
            </a:r>
            <a:r>
              <a:rPr kumimoji="1" lang="en-US" altLang="ja-JP" dirty="0"/>
              <a:t>…</a:t>
            </a:r>
          </a:p>
          <a:p>
            <a:r>
              <a:rPr kumimoji="1" lang="ja-JP" altLang="en-US" sz="1200" dirty="0"/>
              <a:t>つまり、異なる分野において、「システム」は異なる意味を持っています。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5</a:t>
            </a:fld>
            <a:endParaRPr kumimoji="1" lang="ja-JP" altLang="en-US"/>
          </a:p>
        </p:txBody>
      </p:sp>
    </p:spTree>
    <p:extLst>
      <p:ext uri="{BB962C8B-B14F-4D97-AF65-F5344CB8AC3E}">
        <p14:creationId xmlns:p14="http://schemas.microsoft.com/office/powerpoint/2010/main" val="1841180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a:t>
            </a:r>
            <a:r>
              <a:rPr kumimoji="1" lang="ja-JP" altLang="en-US" sz="1200" dirty="0">
                <a:solidFill>
                  <a:srgbClr val="FFFFFF"/>
                </a:solidFill>
              </a:rPr>
              <a:t>情報・コンピュータサイエンスにおいてのシステムと</a:t>
            </a:r>
            <a:endParaRPr kumimoji="1" lang="en-US" altLang="ja-JP" sz="1200" dirty="0">
              <a:solidFill>
                <a:srgbClr val="FFFFFF"/>
              </a:solidFill>
            </a:endParaRPr>
          </a:p>
          <a:p>
            <a:r>
              <a:rPr kumimoji="1" lang="ja-JP" altLang="en-US" sz="1200" dirty="0">
                <a:solidFill>
                  <a:srgbClr val="FFFFFF"/>
                </a:solidFill>
              </a:rPr>
              <a:t>日本での情報系会社においてのシステム</a:t>
            </a:r>
            <a:endParaRPr kumimoji="1" lang="en-US" altLang="ja-JP" sz="1200" dirty="0">
              <a:solidFill>
                <a:srgbClr val="FFFFFF"/>
              </a:solidFill>
            </a:endParaRPr>
          </a:p>
          <a:p>
            <a:r>
              <a:rPr kumimoji="1" lang="ja-JP" altLang="en-US" sz="1200" dirty="0">
                <a:solidFill>
                  <a:srgbClr val="FFFFFF"/>
                </a:solidFill>
              </a:rPr>
              <a:t>について説明いたします。</a:t>
            </a:r>
            <a:endParaRPr kumimoji="1" lang="en-US" altLang="ja-JP" sz="1200" dirty="0">
              <a:solidFill>
                <a:srgbClr val="FFFFFF"/>
              </a:solidFill>
            </a:endParaRPr>
          </a:p>
          <a:p>
            <a:endParaRPr kumimoji="1" lang="en-US" altLang="ja-JP" sz="1200" dirty="0">
              <a:solidFill>
                <a:srgbClr val="FFFFFF"/>
              </a:solidFill>
            </a:endParaRPr>
          </a:p>
          <a:p>
            <a:r>
              <a:rPr kumimoji="1" lang="ja-JP" altLang="en-US" dirty="0"/>
              <a:t>皆さんがご存知のように、コンピュータはハードウェアとソフトウェアで構成されています。</a:t>
            </a:r>
            <a:endParaRPr kumimoji="1" lang="en-US" altLang="ja-JP" dirty="0"/>
          </a:p>
          <a:p>
            <a:r>
              <a:rPr kumimoji="1" lang="ja-JP" altLang="en-US" dirty="0"/>
              <a:t>だからこそ、ハードウェアシステムとソフトウェアシステムがあります。</a:t>
            </a:r>
            <a:endParaRPr kumimoji="1" lang="en-US" altLang="ja-JP" dirty="0"/>
          </a:p>
          <a:p>
            <a:r>
              <a:rPr kumimoji="1" lang="ja-JP" altLang="en-US" dirty="0"/>
              <a:t>ハードウェアシステムはコンピュータ内部構造を指すことです。</a:t>
            </a:r>
            <a:endParaRPr kumimoji="1" lang="en-US" altLang="ja-JP" dirty="0"/>
          </a:p>
          <a:p>
            <a:r>
              <a:rPr kumimoji="1" lang="ja-JP" altLang="en-US" dirty="0"/>
              <a:t>たとえば、</a:t>
            </a:r>
            <a:r>
              <a:rPr kumimoji="1" lang="en-US" altLang="ja-JP" dirty="0"/>
              <a:t>CPU</a:t>
            </a:r>
            <a:r>
              <a:rPr kumimoji="1" lang="ja-JP" altLang="en-US" dirty="0"/>
              <a:t>とか</a:t>
            </a:r>
            <a:r>
              <a:rPr kumimoji="1" lang="en-US" altLang="ja-JP" dirty="0"/>
              <a:t>…</a:t>
            </a:r>
          </a:p>
          <a:p>
            <a:endParaRPr kumimoji="1" lang="en-US" altLang="ja-JP" dirty="0"/>
          </a:p>
          <a:p>
            <a:r>
              <a:rPr kumimoji="1" lang="ja-JP" altLang="en-US" dirty="0"/>
              <a:t>次はソフトウェアシステムについて詳しく説明いたします。</a:t>
            </a:r>
            <a:endParaRPr kumimoji="1" lang="en-US" altLang="ja-JP" dirty="0"/>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6</a:t>
            </a:fld>
            <a:endParaRPr kumimoji="1" lang="ja-JP" altLang="en-US"/>
          </a:p>
        </p:txBody>
      </p:sp>
    </p:spTree>
    <p:extLst>
      <p:ext uri="{BB962C8B-B14F-4D97-AF65-F5344CB8AC3E}">
        <p14:creationId xmlns:p14="http://schemas.microsoft.com/office/powerpoint/2010/main" val="1288177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ソフトウェアシステムとは、ハードウェアを除いてコンピュータで実行されたプログラムを指すものです。</a:t>
            </a:r>
            <a:endParaRPr kumimoji="1" lang="en-US" altLang="ja-JP" dirty="0"/>
          </a:p>
          <a:p>
            <a:r>
              <a:rPr kumimoji="1" lang="ja-JP" altLang="en-US" dirty="0"/>
              <a:t>それはさらに</a:t>
            </a:r>
            <a:r>
              <a:rPr kumimoji="1" lang="en-US" altLang="ja-JP" dirty="0"/>
              <a:t>3</a:t>
            </a:r>
            <a:r>
              <a:rPr kumimoji="1" lang="ja-JP" altLang="en-US" dirty="0"/>
              <a:t>つの部分に分けることができます。</a:t>
            </a:r>
            <a:endParaRPr kumimoji="1" lang="en-US" altLang="ja-JP" dirty="0"/>
          </a:p>
          <a:p>
            <a:endParaRPr kumimoji="1" lang="en-US" altLang="ja-JP" dirty="0"/>
          </a:p>
          <a:p>
            <a:r>
              <a:rPr kumimoji="1" lang="ja-JP" altLang="en-US" sz="1200" dirty="0">
                <a:solidFill>
                  <a:srgbClr val="FFC000"/>
                </a:solidFill>
              </a:rPr>
              <a:t>①　と　②　と　③　です。</a:t>
            </a:r>
            <a:endParaRPr kumimoji="1" lang="en-US" altLang="ja-JP" sz="1200" dirty="0">
              <a:solidFill>
                <a:srgbClr val="FFC000"/>
              </a:solidFill>
            </a:endParaRPr>
          </a:p>
          <a:p>
            <a:endParaRPr kumimoji="1" lang="en-US" altLang="ja-JP" sz="1200" dirty="0">
              <a:solidFill>
                <a:srgbClr val="FFC000"/>
              </a:solidFill>
            </a:endParaRPr>
          </a:p>
          <a:p>
            <a:r>
              <a:rPr kumimoji="1" lang="ja-JP" altLang="en-US" sz="1200" dirty="0">
                <a:solidFill>
                  <a:srgbClr val="FFC000"/>
                </a:solidFill>
              </a:rPr>
              <a:t>①とは</a:t>
            </a:r>
            <a:r>
              <a:rPr kumimoji="1" lang="en-US" altLang="ja-JP" sz="1200" dirty="0">
                <a:solidFill>
                  <a:srgbClr val="FFC000"/>
                </a:solidFill>
              </a:rPr>
              <a:t>…</a:t>
            </a:r>
            <a:r>
              <a:rPr kumimoji="1" lang="ja-JP" altLang="en-US" sz="1200" dirty="0">
                <a:solidFill>
                  <a:srgbClr val="FFC000"/>
                </a:solidFill>
              </a:rPr>
              <a:t>、たとえば</a:t>
            </a:r>
            <a:r>
              <a:rPr kumimoji="1" lang="en-US" altLang="ja-JP" sz="1200" dirty="0">
                <a:solidFill>
                  <a:srgbClr val="FFC000"/>
                </a:solidFill>
              </a:rPr>
              <a:t>Windows</a:t>
            </a:r>
            <a:r>
              <a:rPr kumimoji="1" lang="ja-JP" altLang="en-US" sz="1200" dirty="0">
                <a:solidFill>
                  <a:srgbClr val="FFC000"/>
                </a:solidFill>
              </a:rPr>
              <a:t>オペレーティングシステムとか、</a:t>
            </a:r>
            <a:r>
              <a:rPr kumimoji="1" lang="en-US" altLang="ja-JP" sz="1200" dirty="0">
                <a:solidFill>
                  <a:srgbClr val="FFC000"/>
                </a:solidFill>
              </a:rPr>
              <a:t>Mac</a:t>
            </a:r>
            <a:r>
              <a:rPr kumimoji="1" lang="ja-JP" altLang="en-US" sz="1200" dirty="0">
                <a:solidFill>
                  <a:srgbClr val="FFC000"/>
                </a:solidFill>
              </a:rPr>
              <a:t>オペレーティングシステム。</a:t>
            </a:r>
            <a:endParaRPr kumimoji="1" lang="en-US" altLang="ja-JP" sz="1200" dirty="0">
              <a:solidFill>
                <a:srgbClr val="FFC000"/>
              </a:solidFill>
            </a:endParaRPr>
          </a:p>
          <a:p>
            <a:r>
              <a:rPr kumimoji="1" lang="ja-JP" altLang="en-US" sz="1200" dirty="0">
                <a:solidFill>
                  <a:srgbClr val="FFC000"/>
                </a:solidFill>
              </a:rPr>
              <a:t>②とは</a:t>
            </a:r>
            <a:r>
              <a:rPr kumimoji="1" lang="en-US" altLang="ja-JP" sz="1200" dirty="0">
                <a:solidFill>
                  <a:srgbClr val="FFC000"/>
                </a:solidFill>
              </a:rPr>
              <a:t>…</a:t>
            </a:r>
            <a:r>
              <a:rPr kumimoji="1" lang="ja-JP" altLang="en-US" sz="1200" dirty="0">
                <a:solidFill>
                  <a:srgbClr val="FFC000"/>
                </a:solidFill>
              </a:rPr>
              <a:t>、たとえばプログラミングするときの</a:t>
            </a:r>
            <a:r>
              <a:rPr kumimoji="1" lang="en-US" altLang="ja-JP" sz="1200" dirty="0">
                <a:solidFill>
                  <a:srgbClr val="FFC000"/>
                </a:solidFill>
              </a:rPr>
              <a:t>API</a:t>
            </a:r>
            <a:r>
              <a:rPr kumimoji="1" lang="ja-JP" altLang="en-US" sz="1200" dirty="0">
                <a:solidFill>
                  <a:srgbClr val="FFC000"/>
                </a:solidFill>
              </a:rPr>
              <a:t>とか、ライブラリーとか</a:t>
            </a:r>
            <a:endParaRPr kumimoji="1" lang="en-US" altLang="ja-JP" sz="1200" dirty="0">
              <a:solidFill>
                <a:srgbClr val="FFC000"/>
              </a:solidFill>
            </a:endParaRPr>
          </a:p>
          <a:p>
            <a:r>
              <a:rPr kumimoji="1" lang="ja-JP" altLang="en-US" sz="1200" dirty="0">
                <a:solidFill>
                  <a:srgbClr val="FFC000"/>
                </a:solidFill>
              </a:rPr>
              <a:t>③とは</a:t>
            </a:r>
            <a:r>
              <a:rPr kumimoji="1" lang="en-US" altLang="ja-JP" sz="1200" dirty="0">
                <a:solidFill>
                  <a:srgbClr val="FFC000"/>
                </a:solidFill>
              </a:rPr>
              <a:t>…</a:t>
            </a:r>
            <a:r>
              <a:rPr kumimoji="1" lang="ja-JP" altLang="en-US" sz="1200" dirty="0">
                <a:solidFill>
                  <a:srgbClr val="FFC000"/>
                </a:solidFill>
              </a:rPr>
              <a:t>、たとえば皆さん仕事中に使っている○○とか</a:t>
            </a:r>
            <a:endParaRPr kumimoji="1" lang="en-US" altLang="ja-JP" sz="1200" dirty="0">
              <a:solidFill>
                <a:srgbClr val="FFC000"/>
              </a:solidFill>
            </a:endParaRPr>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7</a:t>
            </a:fld>
            <a:endParaRPr kumimoji="1" lang="ja-JP" altLang="en-US"/>
          </a:p>
        </p:txBody>
      </p:sp>
    </p:spTree>
    <p:extLst>
      <p:ext uri="{BB962C8B-B14F-4D97-AF65-F5344CB8AC3E}">
        <p14:creationId xmlns:p14="http://schemas.microsoft.com/office/powerpoint/2010/main" val="2728960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もっと明確に説明するために、この図を作りました。</a:t>
            </a:r>
            <a:endParaRPr kumimoji="1" lang="en-US" altLang="ja-JP" dirty="0"/>
          </a:p>
          <a:p>
            <a:r>
              <a:rPr kumimoji="1" lang="ja-JP" altLang="en-US" dirty="0"/>
              <a:t>一番下なのはシステムソフトウェアです。</a:t>
            </a:r>
            <a:endParaRPr kumimoji="1" lang="en-US" altLang="ja-JP" dirty="0"/>
          </a:p>
          <a:p>
            <a:r>
              <a:rPr kumimoji="1" lang="ja-JP" altLang="en-US" dirty="0"/>
              <a:t>つまり、システムソフトウェアがなければ、上のものは開発できません。</a:t>
            </a:r>
            <a:endParaRPr kumimoji="1" lang="en-US" altLang="ja-JP" dirty="0"/>
          </a:p>
          <a:p>
            <a:r>
              <a:rPr kumimoji="1" lang="ja-JP" altLang="en-US" dirty="0"/>
              <a:t>たとえば、今なら</a:t>
            </a:r>
            <a:r>
              <a:rPr kumimoji="1" lang="en-US" altLang="ja-JP" dirty="0"/>
              <a:t>Windows</a:t>
            </a:r>
            <a:r>
              <a:rPr kumimoji="1" lang="ja-JP" altLang="en-US" dirty="0"/>
              <a:t>と</a:t>
            </a:r>
            <a:r>
              <a:rPr kumimoji="1" lang="en-US" altLang="ja-JP" dirty="0"/>
              <a:t>Mac</a:t>
            </a:r>
            <a:r>
              <a:rPr kumimoji="1" lang="ja-JP" altLang="en-US" dirty="0"/>
              <a:t>システムがなければ、何もできないでしょう。</a:t>
            </a:r>
            <a:endParaRPr kumimoji="1" lang="en-US" altLang="ja-JP" dirty="0"/>
          </a:p>
          <a:p>
            <a:endParaRPr kumimoji="1" lang="en-US" altLang="ja-JP" dirty="0"/>
          </a:p>
          <a:p>
            <a:r>
              <a:rPr kumimoji="1" lang="ja-JP" altLang="en-US" dirty="0"/>
              <a:t>システムソフトウェアの上には支援ソフトウェアで、</a:t>
            </a:r>
            <a:endParaRPr kumimoji="1" lang="en-US" altLang="ja-JP" dirty="0"/>
          </a:p>
          <a:p>
            <a:r>
              <a:rPr kumimoji="1" lang="ja-JP" altLang="en-US" dirty="0"/>
              <a:t>アプリケーションソフトウェアを開発するために、事前に開発されたツールソフトウェアの実装のことです。</a:t>
            </a:r>
            <a:endParaRPr kumimoji="1" lang="en-US" altLang="ja-JP" dirty="0"/>
          </a:p>
          <a:p>
            <a:endParaRPr kumimoji="1" lang="en-US" altLang="ja-JP" dirty="0"/>
          </a:p>
          <a:p>
            <a:r>
              <a:rPr kumimoji="1" lang="ja-JP" altLang="en-US" dirty="0"/>
              <a:t>ときどき支援ソフトウェアとアプリケーションソフトウェアの定義は曖昧ですが、</a:t>
            </a:r>
            <a:endParaRPr kumimoji="1" lang="en-US" altLang="ja-JP" dirty="0"/>
          </a:p>
          <a:p>
            <a:r>
              <a:rPr kumimoji="1" lang="ja-JP" altLang="en-US" sz="1200" dirty="0">
                <a:solidFill>
                  <a:schemeClr val="tx1"/>
                </a:solidFill>
              </a:rPr>
              <a:t>支援ソフトウェアを使って、アプリケーションソフトウェアを開発するという理解でよろしいです。</a:t>
            </a:r>
            <a:endParaRPr kumimoji="1" lang="en-US" altLang="ja-JP" sz="1200" dirty="0">
              <a:solidFill>
                <a:schemeClr val="tx1"/>
              </a:solidFill>
            </a:endParaRPr>
          </a:p>
          <a:p>
            <a:endParaRPr kumimoji="1" lang="en-US" altLang="ja-JP" dirty="0"/>
          </a:p>
          <a:p>
            <a:r>
              <a:rPr kumimoji="1" lang="ja-JP" altLang="en-US" dirty="0"/>
              <a:t>普通の消費者が求めているのはアプリケーションソフトウェアです。</a:t>
            </a:r>
            <a:endParaRPr kumimoji="1" lang="en-US" altLang="ja-JP" dirty="0"/>
          </a:p>
          <a:p>
            <a:r>
              <a:rPr kumimoji="1" lang="ja-JP" altLang="en-US" dirty="0"/>
              <a:t>たとえば、スマホのアプリとか、パソコンゲームとか、会社用のソフトウェアとか、</a:t>
            </a:r>
            <a:endParaRPr kumimoji="1" lang="en-US" altLang="ja-JP" dirty="0"/>
          </a:p>
          <a:p>
            <a:endParaRPr kumimoji="1" lang="en-US" altLang="ja-JP" dirty="0"/>
          </a:p>
          <a:p>
            <a:r>
              <a:rPr kumimoji="1" lang="ja-JP" altLang="en-US" dirty="0"/>
              <a:t>多くの人が「システム」と思っているものは、実はアプリケーションソフトウェアのことです。</a:t>
            </a:r>
            <a:endParaRPr kumimoji="1" lang="en-US" altLang="ja-JP" dirty="0"/>
          </a:p>
          <a:p>
            <a:r>
              <a:rPr kumimoji="1" lang="ja-JP" altLang="en-US" sz="1200" dirty="0">
                <a:solidFill>
                  <a:schemeClr val="tx1"/>
                </a:solidFill>
              </a:rPr>
              <a:t>支援ソフトウェアを使って、アプリケーションソフトウェアを開発するのはほとんどの「システムエンジニア」仕事からです。</a:t>
            </a:r>
            <a:endParaRPr kumimoji="1" lang="en-US" altLang="ja-JP" sz="1200" dirty="0">
              <a:solidFill>
                <a:schemeClr val="tx1"/>
              </a:solidFill>
            </a:endParaRP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8</a:t>
            </a:fld>
            <a:endParaRPr kumimoji="1" lang="ja-JP" altLang="en-US"/>
          </a:p>
        </p:txBody>
      </p:sp>
    </p:spTree>
    <p:extLst>
      <p:ext uri="{BB962C8B-B14F-4D97-AF65-F5344CB8AC3E}">
        <p14:creationId xmlns:p14="http://schemas.microsoft.com/office/powerpoint/2010/main" val="187424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なら、アプリケーションソフトウェを用いて、いったい何ができるでしょうか。</a:t>
            </a:r>
            <a:endParaRPr kumimoji="1" lang="en-US" altLang="ja-JP" dirty="0"/>
          </a:p>
          <a:p>
            <a:endParaRPr kumimoji="1" lang="en-US" altLang="ja-JP" dirty="0"/>
          </a:p>
          <a:p>
            <a:r>
              <a:rPr kumimoji="1" lang="ja-JP" altLang="en-US" dirty="0"/>
              <a:t>この問題を解決する前に、まずアプリケーションシステムの本質を理解しなければなりません。</a:t>
            </a:r>
            <a:endParaRPr kumimoji="1" lang="en-US" altLang="ja-JP" dirty="0"/>
          </a:p>
          <a:p>
            <a:r>
              <a:rPr kumimoji="1" lang="ja-JP" altLang="en-US" dirty="0"/>
              <a:t>ちょっと言い換えれば、コンピュータの本質はいったい何でしょう？</a:t>
            </a:r>
            <a:endParaRPr kumimoji="1" lang="en-US" altLang="ja-JP" dirty="0"/>
          </a:p>
          <a:p>
            <a:endParaRPr kumimoji="1" lang="en-US" altLang="ja-JP" dirty="0"/>
          </a:p>
          <a:p>
            <a:r>
              <a:rPr kumimoji="1" lang="ja-JP" altLang="en-US" dirty="0"/>
              <a:t>名前通り、コンピュータの本質は計算です。</a:t>
            </a:r>
            <a:endParaRPr kumimoji="1" lang="en-US" altLang="ja-JP" dirty="0"/>
          </a:p>
        </p:txBody>
      </p:sp>
      <p:sp>
        <p:nvSpPr>
          <p:cNvPr id="4" name="スライド番号プレースホルダー 3"/>
          <p:cNvSpPr>
            <a:spLocks noGrp="1"/>
          </p:cNvSpPr>
          <p:nvPr>
            <p:ph type="sldNum" sz="quarter" idx="5"/>
          </p:nvPr>
        </p:nvSpPr>
        <p:spPr/>
        <p:txBody>
          <a:bodyPr/>
          <a:lstStyle/>
          <a:p>
            <a:fld id="{0A17DFA7-5DB9-4AB2-ABEB-95B03C135AD9}" type="slidenum">
              <a:rPr kumimoji="1" lang="ja-JP" altLang="en-US" smtClean="0"/>
              <a:t>9</a:t>
            </a:fld>
            <a:endParaRPr kumimoji="1" lang="ja-JP" altLang="en-US"/>
          </a:p>
        </p:txBody>
      </p:sp>
    </p:spTree>
    <p:extLst>
      <p:ext uri="{BB962C8B-B14F-4D97-AF65-F5344CB8AC3E}">
        <p14:creationId xmlns:p14="http://schemas.microsoft.com/office/powerpoint/2010/main" val="39681659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2BCF47C-5546-49D4-99E5-B93C6FF114C2}" type="datetimeFigureOut">
              <a:rPr kumimoji="1" lang="ja-JP" altLang="en-US" smtClean="0"/>
              <a:t>2020/9/9</a:t>
            </a:fld>
            <a:endParaRPr kumimoji="1" lang="ja-JP" altLang="en-US"/>
          </a:p>
        </p:txBody>
      </p:sp>
      <p:sp>
        <p:nvSpPr>
          <p:cNvPr id="5" name="Footer Placeholder 4"/>
          <p:cNvSpPr>
            <a:spLocks noGrp="1"/>
          </p:cNvSpPr>
          <p:nvPr>
            <p:ph type="ftr" sz="quarter" idx="11"/>
          </p:nvPr>
        </p:nvSpPr>
        <p:spPr>
          <a:xfrm>
            <a:off x="1876424" y="5410201"/>
            <a:ext cx="5124886" cy="365125"/>
          </a:xfrm>
        </p:spPr>
        <p:txBody>
          <a:bodyPr/>
          <a:lstStyle/>
          <a:p>
            <a:endParaRPr kumimoji="1" lang="ja-JP" altLang="en-US"/>
          </a:p>
        </p:txBody>
      </p:sp>
      <p:sp>
        <p:nvSpPr>
          <p:cNvPr id="6" name="Slide Number Placeholder 5"/>
          <p:cNvSpPr>
            <a:spLocks noGrp="1"/>
          </p:cNvSpPr>
          <p:nvPr>
            <p:ph type="sldNum" sz="quarter" idx="12"/>
          </p:nvPr>
        </p:nvSpPr>
        <p:spPr>
          <a:xfrm>
            <a:off x="9896911" y="5410199"/>
            <a:ext cx="771089" cy="365125"/>
          </a:xfrm>
        </p:spPr>
        <p:txBody>
          <a:bodyPr/>
          <a:lstStyle/>
          <a:p>
            <a:fld id="{64DCB489-8C72-4DFB-9231-A811133B0380}" type="slidenum">
              <a:rPr kumimoji="1" lang="ja-JP" altLang="en-US" smtClean="0"/>
              <a:t>‹#›</a:t>
            </a:fld>
            <a:endParaRPr kumimoji="1" lang="ja-JP" altLang="en-US"/>
          </a:p>
        </p:txBody>
      </p:sp>
    </p:spTree>
    <p:extLst>
      <p:ext uri="{BB962C8B-B14F-4D97-AF65-F5344CB8AC3E}">
        <p14:creationId xmlns:p14="http://schemas.microsoft.com/office/powerpoint/2010/main" val="3504180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2BCF47C-5546-49D4-99E5-B93C6FF114C2}" type="datetimeFigureOut">
              <a:rPr kumimoji="1" lang="ja-JP" altLang="en-US" smtClean="0"/>
              <a:t>2020/9/9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4DCB489-8C72-4DFB-9231-A811133B0380}" type="slidenum">
              <a:rPr kumimoji="1" lang="ja-JP" altLang="en-US" smtClean="0"/>
              <a:t>‹#›</a:t>
            </a:fld>
            <a:endParaRPr kumimoji="1" lang="ja-JP" altLang="en-US"/>
          </a:p>
        </p:txBody>
      </p:sp>
    </p:spTree>
    <p:extLst>
      <p:ext uri="{BB962C8B-B14F-4D97-AF65-F5344CB8AC3E}">
        <p14:creationId xmlns:p14="http://schemas.microsoft.com/office/powerpoint/2010/main" val="2926439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2BCF47C-5546-49D4-99E5-B93C6FF114C2}" type="datetimeFigureOut">
              <a:rPr kumimoji="1" lang="ja-JP" altLang="en-US" smtClean="0"/>
              <a:t>2020/9/9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4DCB489-8C72-4DFB-9231-A811133B0380}" type="slidenum">
              <a:rPr kumimoji="1" lang="ja-JP" altLang="en-US" smtClean="0"/>
              <a:t>‹#›</a:t>
            </a:fld>
            <a:endParaRPr kumimoji="1" lang="ja-JP" altLang="en-US"/>
          </a:p>
        </p:txBody>
      </p:sp>
    </p:spTree>
    <p:extLst>
      <p:ext uri="{BB962C8B-B14F-4D97-AF65-F5344CB8AC3E}">
        <p14:creationId xmlns:p14="http://schemas.microsoft.com/office/powerpoint/2010/main" val="32202881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2BCF47C-5546-49D4-99E5-B93C6FF114C2}" type="datetimeFigureOut">
              <a:rPr kumimoji="1" lang="ja-JP" altLang="en-US" smtClean="0"/>
              <a:t>2020/9/9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4DCB489-8C72-4DFB-9231-A811133B0380}" type="slidenum">
              <a:rPr kumimoji="1" lang="ja-JP" altLang="en-US" smtClean="0"/>
              <a:t>‹#›</a:t>
            </a:fld>
            <a:endParaRPr kumimoji="1" lang="ja-JP" alt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01138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2BCF47C-5546-49D4-99E5-B93C6FF114C2}" type="datetimeFigureOut">
              <a:rPr kumimoji="1" lang="ja-JP" altLang="en-US" smtClean="0"/>
              <a:t>2020/9/9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4DCB489-8C72-4DFB-9231-A811133B0380}" type="slidenum">
              <a:rPr kumimoji="1" lang="ja-JP" altLang="en-US" smtClean="0"/>
              <a:t>‹#›</a:t>
            </a:fld>
            <a:endParaRPr kumimoji="1" lang="ja-JP" altLang="en-US"/>
          </a:p>
        </p:txBody>
      </p:sp>
    </p:spTree>
    <p:extLst>
      <p:ext uri="{BB962C8B-B14F-4D97-AF65-F5344CB8AC3E}">
        <p14:creationId xmlns:p14="http://schemas.microsoft.com/office/powerpoint/2010/main" val="497672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2BCF47C-5546-49D4-99E5-B93C6FF114C2}" type="datetimeFigureOut">
              <a:rPr kumimoji="1" lang="ja-JP" altLang="en-US" smtClean="0"/>
              <a:t>2020/9/9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4DCB489-8C72-4DFB-9231-A811133B0380}" type="slidenum">
              <a:rPr kumimoji="1" lang="ja-JP" altLang="en-US" smtClean="0"/>
              <a:t>‹#›</a:t>
            </a:fld>
            <a:endParaRPr kumimoji="1" lang="ja-JP" altLang="en-US"/>
          </a:p>
        </p:txBody>
      </p:sp>
    </p:spTree>
    <p:extLst>
      <p:ext uri="{BB962C8B-B14F-4D97-AF65-F5344CB8AC3E}">
        <p14:creationId xmlns:p14="http://schemas.microsoft.com/office/powerpoint/2010/main" val="17462456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02BCF47C-5546-49D4-99E5-B93C6FF114C2}" type="datetimeFigureOut">
              <a:rPr kumimoji="1" lang="ja-JP" altLang="en-US" smtClean="0"/>
              <a:t>2020/9/9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4DCB489-8C72-4DFB-9231-A811133B0380}" type="slidenum">
              <a:rPr kumimoji="1" lang="ja-JP" altLang="en-US" smtClean="0"/>
              <a:t>‹#›</a:t>
            </a:fld>
            <a:endParaRPr kumimoji="1" lang="ja-JP" altLang="en-US"/>
          </a:p>
        </p:txBody>
      </p:sp>
    </p:spTree>
    <p:extLst>
      <p:ext uri="{BB962C8B-B14F-4D97-AF65-F5344CB8AC3E}">
        <p14:creationId xmlns:p14="http://schemas.microsoft.com/office/powerpoint/2010/main" val="3278698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2BCF47C-5546-49D4-99E5-B93C6FF114C2}" type="datetimeFigureOut">
              <a:rPr kumimoji="1" lang="ja-JP" altLang="en-US" smtClean="0"/>
              <a:t>2020/9/9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4DCB489-8C72-4DFB-9231-A811133B0380}" type="slidenum">
              <a:rPr kumimoji="1" lang="ja-JP" altLang="en-US" smtClean="0"/>
              <a:t>‹#›</a:t>
            </a:fld>
            <a:endParaRPr kumimoji="1" lang="ja-JP" altLang="en-US"/>
          </a:p>
        </p:txBody>
      </p:sp>
    </p:spTree>
    <p:extLst>
      <p:ext uri="{BB962C8B-B14F-4D97-AF65-F5344CB8AC3E}">
        <p14:creationId xmlns:p14="http://schemas.microsoft.com/office/powerpoint/2010/main" val="3335613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2BCF47C-5546-49D4-99E5-B93C6FF114C2}" type="datetimeFigureOut">
              <a:rPr kumimoji="1" lang="ja-JP" altLang="en-US" smtClean="0"/>
              <a:t>2020/9/9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4DCB489-8C72-4DFB-9231-A811133B0380}" type="slidenum">
              <a:rPr kumimoji="1" lang="ja-JP" altLang="en-US" smtClean="0"/>
              <a:t>‹#›</a:t>
            </a:fld>
            <a:endParaRPr kumimoji="1" lang="ja-JP" altLang="en-US"/>
          </a:p>
        </p:txBody>
      </p:sp>
    </p:spTree>
    <p:extLst>
      <p:ext uri="{BB962C8B-B14F-4D97-AF65-F5344CB8AC3E}">
        <p14:creationId xmlns:p14="http://schemas.microsoft.com/office/powerpoint/2010/main" val="2229221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2BCF47C-5546-49D4-99E5-B93C6FF114C2}" type="datetimeFigureOut">
              <a:rPr kumimoji="1" lang="ja-JP" altLang="en-US" smtClean="0"/>
              <a:t>2020/9/9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4DCB489-8C72-4DFB-9231-A811133B0380}" type="slidenum">
              <a:rPr kumimoji="1" lang="ja-JP" altLang="en-US" smtClean="0"/>
              <a:t>‹#›</a:t>
            </a:fld>
            <a:endParaRPr kumimoji="1" lang="ja-JP" altLang="en-US"/>
          </a:p>
        </p:txBody>
      </p:sp>
    </p:spTree>
    <p:extLst>
      <p:ext uri="{BB962C8B-B14F-4D97-AF65-F5344CB8AC3E}">
        <p14:creationId xmlns:p14="http://schemas.microsoft.com/office/powerpoint/2010/main" val="228990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2BCF47C-5546-49D4-99E5-B93C6FF114C2}" type="datetimeFigureOut">
              <a:rPr kumimoji="1" lang="ja-JP" altLang="en-US" smtClean="0"/>
              <a:t>2020/9/9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4DCB489-8C72-4DFB-9231-A811133B0380}" type="slidenum">
              <a:rPr kumimoji="1" lang="ja-JP" altLang="en-US" smtClean="0"/>
              <a:t>‹#›</a:t>
            </a:fld>
            <a:endParaRPr kumimoji="1" lang="ja-JP" altLang="en-US"/>
          </a:p>
        </p:txBody>
      </p:sp>
    </p:spTree>
    <p:extLst>
      <p:ext uri="{BB962C8B-B14F-4D97-AF65-F5344CB8AC3E}">
        <p14:creationId xmlns:p14="http://schemas.microsoft.com/office/powerpoint/2010/main" val="3270853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2BCF47C-5546-49D4-99E5-B93C6FF114C2}" type="datetimeFigureOut">
              <a:rPr kumimoji="1" lang="ja-JP" altLang="en-US" smtClean="0"/>
              <a:t>2020/9/9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4DCB489-8C72-4DFB-9231-A811133B0380}" type="slidenum">
              <a:rPr kumimoji="1" lang="ja-JP" altLang="en-US" smtClean="0"/>
              <a:t>‹#›</a:t>
            </a:fld>
            <a:endParaRPr kumimoji="1" lang="ja-JP" altLang="en-US"/>
          </a:p>
        </p:txBody>
      </p:sp>
    </p:spTree>
    <p:extLst>
      <p:ext uri="{BB962C8B-B14F-4D97-AF65-F5344CB8AC3E}">
        <p14:creationId xmlns:p14="http://schemas.microsoft.com/office/powerpoint/2010/main" val="3501274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1410" y="3073397"/>
            <a:ext cx="4878391"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3073397"/>
            <a:ext cx="4875210"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2BCF47C-5546-49D4-99E5-B93C6FF114C2}" type="datetimeFigureOut">
              <a:rPr kumimoji="1" lang="ja-JP" altLang="en-US" smtClean="0"/>
              <a:t>2020/9/9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4DCB489-8C72-4DFB-9231-A811133B0380}" type="slidenum">
              <a:rPr kumimoji="1" lang="ja-JP" altLang="en-US" smtClean="0"/>
              <a:t>‹#›</a:t>
            </a:fld>
            <a:endParaRPr kumimoji="1" lang="ja-JP" altLang="en-US"/>
          </a:p>
        </p:txBody>
      </p:sp>
    </p:spTree>
    <p:extLst>
      <p:ext uri="{BB962C8B-B14F-4D97-AF65-F5344CB8AC3E}">
        <p14:creationId xmlns:p14="http://schemas.microsoft.com/office/powerpoint/2010/main" val="1839007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2BCF47C-5546-49D4-99E5-B93C6FF114C2}" type="datetimeFigureOut">
              <a:rPr kumimoji="1" lang="ja-JP" altLang="en-US" smtClean="0"/>
              <a:t>2020/9/9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4DCB489-8C72-4DFB-9231-A811133B0380}" type="slidenum">
              <a:rPr kumimoji="1" lang="ja-JP" altLang="en-US" smtClean="0"/>
              <a:t>‹#›</a:t>
            </a:fld>
            <a:endParaRPr kumimoji="1" lang="ja-JP" altLang="en-US"/>
          </a:p>
        </p:txBody>
      </p:sp>
    </p:spTree>
    <p:extLst>
      <p:ext uri="{BB962C8B-B14F-4D97-AF65-F5344CB8AC3E}">
        <p14:creationId xmlns:p14="http://schemas.microsoft.com/office/powerpoint/2010/main" val="1465832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CF47C-5546-49D4-99E5-B93C6FF114C2}" type="datetimeFigureOut">
              <a:rPr kumimoji="1" lang="ja-JP" altLang="en-US" smtClean="0"/>
              <a:t>2020/9/9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4DCB489-8C72-4DFB-9231-A811133B0380}" type="slidenum">
              <a:rPr kumimoji="1" lang="ja-JP" altLang="en-US" smtClean="0"/>
              <a:t>‹#›</a:t>
            </a:fld>
            <a:endParaRPr kumimoji="1" lang="ja-JP" altLang="en-US"/>
          </a:p>
        </p:txBody>
      </p:sp>
    </p:spTree>
    <p:extLst>
      <p:ext uri="{BB962C8B-B14F-4D97-AF65-F5344CB8AC3E}">
        <p14:creationId xmlns:p14="http://schemas.microsoft.com/office/powerpoint/2010/main" val="2226501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2BCF47C-5546-49D4-99E5-B93C6FF114C2}" type="datetimeFigureOut">
              <a:rPr kumimoji="1" lang="ja-JP" altLang="en-US" smtClean="0"/>
              <a:t>2020/9/9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4DCB489-8C72-4DFB-9231-A811133B0380}" type="slidenum">
              <a:rPr kumimoji="1" lang="ja-JP" altLang="en-US" smtClean="0"/>
              <a:t>‹#›</a:t>
            </a:fld>
            <a:endParaRPr kumimoji="1" lang="ja-JP" altLang="en-US"/>
          </a:p>
        </p:txBody>
      </p:sp>
    </p:spTree>
    <p:extLst>
      <p:ext uri="{BB962C8B-B14F-4D97-AF65-F5344CB8AC3E}">
        <p14:creationId xmlns:p14="http://schemas.microsoft.com/office/powerpoint/2010/main" val="4177238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2BCF47C-5546-49D4-99E5-B93C6FF114C2}" type="datetimeFigureOut">
              <a:rPr kumimoji="1" lang="ja-JP" altLang="en-US" smtClean="0"/>
              <a:t>2020/9/9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4DCB489-8C72-4DFB-9231-A811133B0380}" type="slidenum">
              <a:rPr kumimoji="1" lang="ja-JP" altLang="en-US" smtClean="0"/>
              <a:t>‹#›</a:t>
            </a:fld>
            <a:endParaRPr kumimoji="1" lang="ja-JP" altLang="en-US"/>
          </a:p>
        </p:txBody>
      </p:sp>
    </p:spTree>
    <p:extLst>
      <p:ext uri="{BB962C8B-B14F-4D97-AF65-F5344CB8AC3E}">
        <p14:creationId xmlns:p14="http://schemas.microsoft.com/office/powerpoint/2010/main" val="3884896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BCF47C-5546-49D4-99E5-B93C6FF114C2}" type="datetimeFigureOut">
              <a:rPr kumimoji="1" lang="ja-JP" altLang="en-US" smtClean="0"/>
              <a:t>2020/9/9</a:t>
            </a:fld>
            <a:endParaRPr kumimoji="1" lang="ja-JP" alt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4DCB489-8C72-4DFB-9231-A811133B0380}" type="slidenum">
              <a:rPr kumimoji="1" lang="ja-JP" altLang="en-US" smtClean="0"/>
              <a:t>‹#›</a:t>
            </a:fld>
            <a:endParaRPr kumimoji="1" lang="ja-JP" altLang="en-US"/>
          </a:p>
        </p:txBody>
      </p:sp>
    </p:spTree>
    <p:extLst>
      <p:ext uri="{BB962C8B-B14F-4D97-AF65-F5344CB8AC3E}">
        <p14:creationId xmlns:p14="http://schemas.microsoft.com/office/powerpoint/2010/main" val="2841305779"/>
      </p:ext>
    </p:extLst>
  </p:cSld>
  <p:clrMap bg1="dk1" tx1="lt1" bg2="dk2" tx2="lt2" accent1="accent1" accent2="accent2" accent3="accent3" accent4="accent4" accent5="accent5" accent6="accent6" hlink="hlink" folHlink="folHlink"/>
  <p:sldLayoutIdLst>
    <p:sldLayoutId id="2147484383" r:id="rId1"/>
    <p:sldLayoutId id="2147484384" r:id="rId2"/>
    <p:sldLayoutId id="2147484385" r:id="rId3"/>
    <p:sldLayoutId id="2147484386" r:id="rId4"/>
    <p:sldLayoutId id="2147484387" r:id="rId5"/>
    <p:sldLayoutId id="2147484388" r:id="rId6"/>
    <p:sldLayoutId id="2147484389" r:id="rId7"/>
    <p:sldLayoutId id="2147484390" r:id="rId8"/>
    <p:sldLayoutId id="2147484391" r:id="rId9"/>
    <p:sldLayoutId id="2147484392" r:id="rId10"/>
    <p:sldLayoutId id="2147484393" r:id="rId11"/>
    <p:sldLayoutId id="2147484394" r:id="rId12"/>
    <p:sldLayoutId id="2147484395" r:id="rId13"/>
    <p:sldLayoutId id="2147484396" r:id="rId14"/>
    <p:sldLayoutId id="2147484397" r:id="rId15"/>
    <p:sldLayoutId id="2147484398" r:id="rId16"/>
    <p:sldLayoutId id="2147484399" r:id="rId17"/>
  </p:sldLayoutIdLst>
  <p:txStyles>
    <p:titleStyle>
      <a:lvl1pPr algn="l" defTabSz="914400" rtl="0" eaLnBrk="1" latinLnBrk="0" hangingPunct="1">
        <a:lnSpc>
          <a:spcPct val="90000"/>
        </a:lnSpc>
        <a:spcBef>
          <a:spcPct val="0"/>
        </a:spcBef>
        <a:buNone/>
        <a:defRPr kumimoji="1"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gatebox.ai/" TargetMode="External"/><Relationship Id="rId5" Type="http://schemas.openxmlformats.org/officeDocument/2006/relationships/hyperlink" Target="https://n3utrino.work/" TargetMode="Externa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mlit.go.jp/scpf/"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2050" name="Picture 2">
            <a:extLst>
              <a:ext uri="{FF2B5EF4-FFF2-40B4-BE49-F238E27FC236}">
                <a16:creationId xmlns:a16="http://schemas.microsoft.com/office/drawing/2014/main" id="{3C31EDDD-9770-4299-BA23-4012D4DC0B63}"/>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r="30"/>
          <a:stretch/>
        </p:blipFill>
        <p:spPr bwMode="auto">
          <a:xfrm>
            <a:off x="3611" y="10"/>
            <a:ext cx="1218838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76"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78"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タイトル 1">
            <a:extLst>
              <a:ext uri="{FF2B5EF4-FFF2-40B4-BE49-F238E27FC236}">
                <a16:creationId xmlns:a16="http://schemas.microsoft.com/office/drawing/2014/main" id="{77A74838-351B-4633-A109-ABB89CEA971F}"/>
              </a:ext>
            </a:extLst>
          </p:cNvPr>
          <p:cNvSpPr>
            <a:spLocks noGrp="1"/>
          </p:cNvSpPr>
          <p:nvPr>
            <p:ph type="ctrTitle"/>
          </p:nvPr>
        </p:nvSpPr>
        <p:spPr>
          <a:xfrm>
            <a:off x="2667000" y="2328334"/>
            <a:ext cx="6858000" cy="1367896"/>
          </a:xfrm>
        </p:spPr>
        <p:txBody>
          <a:bodyPr>
            <a:normAutofit/>
          </a:bodyPr>
          <a:lstStyle/>
          <a:p>
            <a:pPr algn="ctr"/>
            <a:r>
              <a:rPr kumimoji="1" lang="ja-JP" altLang="en-US" dirty="0"/>
              <a:t>システム・データは何か</a:t>
            </a:r>
          </a:p>
        </p:txBody>
      </p:sp>
      <p:sp>
        <p:nvSpPr>
          <p:cNvPr id="3" name="字幕 2">
            <a:extLst>
              <a:ext uri="{FF2B5EF4-FFF2-40B4-BE49-F238E27FC236}">
                <a16:creationId xmlns:a16="http://schemas.microsoft.com/office/drawing/2014/main" id="{D52FBF7C-D34E-44D8-972E-2D99CACB815B}"/>
              </a:ext>
            </a:extLst>
          </p:cNvPr>
          <p:cNvSpPr>
            <a:spLocks noGrp="1"/>
          </p:cNvSpPr>
          <p:nvPr>
            <p:ph type="subTitle" idx="1"/>
          </p:nvPr>
        </p:nvSpPr>
        <p:spPr>
          <a:xfrm>
            <a:off x="2667001" y="3602038"/>
            <a:ext cx="6857999" cy="953029"/>
          </a:xfrm>
        </p:spPr>
        <p:txBody>
          <a:bodyPr>
            <a:normAutofit/>
          </a:bodyPr>
          <a:lstStyle/>
          <a:p>
            <a:pPr algn="ctr"/>
            <a:r>
              <a:rPr kumimoji="1" lang="ja-JP" altLang="en-US"/>
              <a:t>徐　宏坤</a:t>
            </a:r>
            <a:endParaRPr kumimoji="1" lang="en-US" altLang="ja-JP"/>
          </a:p>
          <a:p>
            <a:pPr algn="ctr"/>
            <a:r>
              <a:rPr lang="en-US" altLang="ja-JP"/>
              <a:t>2020</a:t>
            </a:r>
            <a:r>
              <a:rPr lang="ja-JP" altLang="en-US"/>
              <a:t>年</a:t>
            </a:r>
            <a:r>
              <a:rPr lang="en-US" altLang="ja-JP"/>
              <a:t>7</a:t>
            </a:r>
            <a:r>
              <a:rPr lang="ja-JP" altLang="en-US"/>
              <a:t>月</a:t>
            </a:r>
            <a:r>
              <a:rPr lang="en-US" altLang="ja-JP"/>
              <a:t>8</a:t>
            </a:r>
            <a:r>
              <a:rPr lang="ja-JP" altLang="en-US"/>
              <a:t>日</a:t>
            </a:r>
            <a:endParaRPr kumimoji="1" lang="ja-JP" altLang="en-US"/>
          </a:p>
        </p:txBody>
      </p:sp>
    </p:spTree>
    <p:extLst>
      <p:ext uri="{BB962C8B-B14F-4D97-AF65-F5344CB8AC3E}">
        <p14:creationId xmlns:p14="http://schemas.microsoft.com/office/powerpoint/2010/main" val="3372619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en-US" altLang="ja-JP" sz="4000" dirty="0"/>
              <a:t>System</a:t>
            </a:r>
            <a:endParaRPr kumimoji="1" lang="ja-JP" altLang="en-US" sz="4000" dirty="0"/>
          </a:p>
        </p:txBody>
      </p:sp>
      <p:sp>
        <p:nvSpPr>
          <p:cNvPr id="3" name="コンテンツ プレースホルダー 2">
            <a:extLst>
              <a:ext uri="{FF2B5EF4-FFF2-40B4-BE49-F238E27FC236}">
                <a16:creationId xmlns:a16="http://schemas.microsoft.com/office/drawing/2014/main" id="{1247E0E0-C81B-4623-8AFE-447FE0D213D8}"/>
              </a:ext>
            </a:extLst>
          </p:cNvPr>
          <p:cNvSpPr>
            <a:spLocks noGrp="1"/>
          </p:cNvSpPr>
          <p:nvPr>
            <p:ph idx="1"/>
          </p:nvPr>
        </p:nvSpPr>
        <p:spPr>
          <a:xfrm>
            <a:off x="1236356" y="1934255"/>
            <a:ext cx="9708995" cy="486228"/>
          </a:xfrm>
        </p:spPr>
        <p:txBody>
          <a:bodyPr anchor="ctr">
            <a:normAutofit lnSpcReduction="10000"/>
          </a:bodyPr>
          <a:lstStyle/>
          <a:p>
            <a:r>
              <a:rPr kumimoji="1" lang="en-US" altLang="ja-JP" sz="2400" dirty="0"/>
              <a:t>A</a:t>
            </a:r>
            <a:r>
              <a:rPr kumimoji="1" lang="ja-JP" altLang="en-US" sz="2400" dirty="0"/>
              <a:t> </a:t>
            </a:r>
            <a:r>
              <a:rPr kumimoji="1" lang="en-US" altLang="ja-JP" sz="2400" dirty="0"/>
              <a:t>system</a:t>
            </a:r>
            <a:r>
              <a:rPr kumimoji="1" lang="ja-JP" altLang="en-US" sz="2400" dirty="0"/>
              <a:t> </a:t>
            </a:r>
            <a:r>
              <a:rPr kumimoji="1" lang="en-US" altLang="ja-JP" sz="2400" dirty="0"/>
              <a:t>has</a:t>
            </a:r>
            <a:r>
              <a:rPr kumimoji="1" lang="ja-JP" altLang="en-US" sz="2400" dirty="0"/>
              <a:t> </a:t>
            </a:r>
            <a:r>
              <a:rPr kumimoji="1" lang="en-US" altLang="ja-JP" sz="2400" dirty="0"/>
              <a:t>input</a:t>
            </a:r>
            <a:r>
              <a:rPr kumimoji="1" lang="ja-JP" altLang="en-US" sz="2400" dirty="0"/>
              <a:t> </a:t>
            </a:r>
            <a:r>
              <a:rPr kumimoji="1" lang="en-US" altLang="ja-JP" sz="2400" dirty="0"/>
              <a:t>and</a:t>
            </a:r>
            <a:r>
              <a:rPr kumimoji="1" lang="ja-JP" altLang="en-US" sz="2400" dirty="0"/>
              <a:t> </a:t>
            </a:r>
            <a:r>
              <a:rPr kumimoji="1" lang="en-US" altLang="ja-JP" sz="2400" dirty="0"/>
              <a:t>output.</a:t>
            </a:r>
            <a:endParaRPr kumimoji="1" lang="ja-JP" altLang="en-US" sz="2400" dirty="0"/>
          </a:p>
        </p:txBody>
      </p:sp>
      <p:sp>
        <p:nvSpPr>
          <p:cNvPr id="4" name="正方形/長方形 3">
            <a:extLst>
              <a:ext uri="{FF2B5EF4-FFF2-40B4-BE49-F238E27FC236}">
                <a16:creationId xmlns:a16="http://schemas.microsoft.com/office/drawing/2014/main" id="{FC3CFA3F-DA18-484B-84C2-772D055B6610}"/>
              </a:ext>
            </a:extLst>
          </p:cNvPr>
          <p:cNvSpPr/>
          <p:nvPr/>
        </p:nvSpPr>
        <p:spPr>
          <a:xfrm>
            <a:off x="4506012" y="3304095"/>
            <a:ext cx="2592372" cy="1791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t>System</a:t>
            </a:r>
            <a:endParaRPr kumimoji="1" lang="ja-JP" altLang="en-US" sz="4000" dirty="0"/>
          </a:p>
        </p:txBody>
      </p:sp>
      <p:cxnSp>
        <p:nvCxnSpPr>
          <p:cNvPr id="6" name="直線矢印コネクタ 5">
            <a:extLst>
              <a:ext uri="{FF2B5EF4-FFF2-40B4-BE49-F238E27FC236}">
                <a16:creationId xmlns:a16="http://schemas.microsoft.com/office/drawing/2014/main" id="{0C4B0118-8F25-4724-813B-06F03CD26165}"/>
              </a:ext>
            </a:extLst>
          </p:cNvPr>
          <p:cNvCxnSpPr>
            <a:cxnSpLocks/>
            <a:endCxn id="4" idx="1"/>
          </p:cNvCxnSpPr>
          <p:nvPr/>
        </p:nvCxnSpPr>
        <p:spPr>
          <a:xfrm>
            <a:off x="2837468" y="4199641"/>
            <a:ext cx="1668544" cy="1"/>
          </a:xfrm>
          <a:prstGeom prst="straightConnector1">
            <a:avLst/>
          </a:prstGeom>
          <a:ln w="79375">
            <a:tailEnd type="triangle"/>
          </a:ln>
        </p:spPr>
        <p:style>
          <a:lnRef idx="3">
            <a:schemeClr val="accent5"/>
          </a:lnRef>
          <a:fillRef idx="0">
            <a:schemeClr val="accent5"/>
          </a:fillRef>
          <a:effectRef idx="2">
            <a:schemeClr val="accent5"/>
          </a:effectRef>
          <a:fontRef idx="minor">
            <a:schemeClr val="tx1"/>
          </a:fontRef>
        </p:style>
      </p:cxnSp>
      <p:cxnSp>
        <p:nvCxnSpPr>
          <p:cNvPr id="7" name="直線矢印コネクタ 6">
            <a:extLst>
              <a:ext uri="{FF2B5EF4-FFF2-40B4-BE49-F238E27FC236}">
                <a16:creationId xmlns:a16="http://schemas.microsoft.com/office/drawing/2014/main" id="{7ED771E2-F2EF-40B4-AC10-9CB7F46E159C}"/>
              </a:ext>
            </a:extLst>
          </p:cNvPr>
          <p:cNvCxnSpPr>
            <a:cxnSpLocks/>
          </p:cNvCxnSpPr>
          <p:nvPr/>
        </p:nvCxnSpPr>
        <p:spPr>
          <a:xfrm>
            <a:off x="7098384" y="4199641"/>
            <a:ext cx="1668544" cy="1"/>
          </a:xfrm>
          <a:prstGeom prst="straightConnector1">
            <a:avLst/>
          </a:prstGeom>
          <a:ln w="79375">
            <a:tailEnd type="triangle"/>
          </a:ln>
        </p:spPr>
        <p:style>
          <a:lnRef idx="3">
            <a:schemeClr val="accent5"/>
          </a:lnRef>
          <a:fillRef idx="0">
            <a:schemeClr val="accent5"/>
          </a:fillRef>
          <a:effectRef idx="2">
            <a:schemeClr val="accent5"/>
          </a:effectRef>
          <a:fontRef idx="minor">
            <a:schemeClr val="tx1"/>
          </a:fontRef>
        </p:style>
      </p:cxnSp>
      <p:sp>
        <p:nvSpPr>
          <p:cNvPr id="9" name="テキスト ボックス 8">
            <a:extLst>
              <a:ext uri="{FF2B5EF4-FFF2-40B4-BE49-F238E27FC236}">
                <a16:creationId xmlns:a16="http://schemas.microsoft.com/office/drawing/2014/main" id="{64B7EC1F-53E7-4EB0-853E-F49EF553F0AA}"/>
              </a:ext>
            </a:extLst>
          </p:cNvPr>
          <p:cNvSpPr txBox="1"/>
          <p:nvPr/>
        </p:nvSpPr>
        <p:spPr>
          <a:xfrm>
            <a:off x="3035430" y="3629320"/>
            <a:ext cx="1121790" cy="369332"/>
          </a:xfrm>
          <a:prstGeom prst="rect">
            <a:avLst/>
          </a:prstGeom>
          <a:noFill/>
        </p:spPr>
        <p:txBody>
          <a:bodyPr wrap="square" rtlCol="0">
            <a:spAutoFit/>
          </a:bodyPr>
          <a:lstStyle/>
          <a:p>
            <a:pPr algn="ctr"/>
            <a:r>
              <a:rPr kumimoji="1" lang="en-US" altLang="ja-JP" dirty="0"/>
              <a:t>Input</a:t>
            </a:r>
            <a:endParaRPr kumimoji="1" lang="ja-JP" altLang="en-US" dirty="0"/>
          </a:p>
        </p:txBody>
      </p:sp>
      <p:sp>
        <p:nvSpPr>
          <p:cNvPr id="65" name="テキスト ボックス 64">
            <a:extLst>
              <a:ext uri="{FF2B5EF4-FFF2-40B4-BE49-F238E27FC236}">
                <a16:creationId xmlns:a16="http://schemas.microsoft.com/office/drawing/2014/main" id="{C79EE56C-822A-4540-AA7F-75106753ED35}"/>
              </a:ext>
            </a:extLst>
          </p:cNvPr>
          <p:cNvSpPr txBox="1"/>
          <p:nvPr/>
        </p:nvSpPr>
        <p:spPr>
          <a:xfrm>
            <a:off x="7239786" y="3629320"/>
            <a:ext cx="1121790" cy="369332"/>
          </a:xfrm>
          <a:prstGeom prst="rect">
            <a:avLst/>
          </a:prstGeom>
          <a:noFill/>
        </p:spPr>
        <p:txBody>
          <a:bodyPr wrap="square" rtlCol="0">
            <a:spAutoFit/>
          </a:bodyPr>
          <a:lstStyle/>
          <a:p>
            <a:pPr algn="ctr"/>
            <a:r>
              <a:rPr kumimoji="1" lang="en-US" altLang="ja-JP" dirty="0"/>
              <a:t>Output</a:t>
            </a:r>
            <a:endParaRPr kumimoji="1" lang="ja-JP" altLang="en-US" dirty="0"/>
          </a:p>
        </p:txBody>
      </p:sp>
    </p:spTree>
    <p:extLst>
      <p:ext uri="{BB962C8B-B14F-4D97-AF65-F5344CB8AC3E}">
        <p14:creationId xmlns:p14="http://schemas.microsoft.com/office/powerpoint/2010/main" val="337143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ja-JP" altLang="en-US" sz="4000" dirty="0">
                <a:solidFill>
                  <a:srgbClr val="FFFFFF"/>
                </a:solidFill>
              </a:rPr>
              <a:t>アプリケーションソフトウェアで何ができる</a:t>
            </a:r>
          </a:p>
        </p:txBody>
      </p:sp>
      <p:sp>
        <p:nvSpPr>
          <p:cNvPr id="3" name="コンテンツ プレースホルダー 2">
            <a:extLst>
              <a:ext uri="{FF2B5EF4-FFF2-40B4-BE49-F238E27FC236}">
                <a16:creationId xmlns:a16="http://schemas.microsoft.com/office/drawing/2014/main" id="{1247E0E0-C81B-4623-8AFE-447FE0D213D8}"/>
              </a:ext>
            </a:extLst>
          </p:cNvPr>
          <p:cNvSpPr>
            <a:spLocks noGrp="1"/>
          </p:cNvSpPr>
          <p:nvPr>
            <p:ph idx="1"/>
          </p:nvPr>
        </p:nvSpPr>
        <p:spPr>
          <a:xfrm>
            <a:off x="1367624" y="2490436"/>
            <a:ext cx="9708995" cy="3567173"/>
          </a:xfrm>
        </p:spPr>
        <p:txBody>
          <a:bodyPr anchor="ctr">
            <a:normAutofit/>
          </a:bodyPr>
          <a:lstStyle/>
          <a:p>
            <a:pPr algn="ctr"/>
            <a:r>
              <a:rPr lang="ja-JP" altLang="en-US" dirty="0"/>
              <a:t>アプリケーションソフトウェアの本質は何ですか？</a:t>
            </a:r>
            <a:endParaRPr lang="en-US" altLang="ja-JP" dirty="0"/>
          </a:p>
          <a:p>
            <a:pPr marL="0" indent="0" algn="ctr">
              <a:buNone/>
            </a:pPr>
            <a:r>
              <a:rPr lang="ja-JP" altLang="en-US" dirty="0"/>
              <a:t>↓</a:t>
            </a:r>
            <a:endParaRPr lang="en-US" altLang="ja-JP" dirty="0"/>
          </a:p>
          <a:p>
            <a:pPr algn="ctr"/>
            <a:r>
              <a:rPr lang="ja-JP" altLang="en-US" dirty="0">
                <a:solidFill>
                  <a:srgbClr val="FFC000"/>
                </a:solidFill>
              </a:rPr>
              <a:t>計算機の本質は何ですか？</a:t>
            </a:r>
            <a:endParaRPr lang="en-US" altLang="ja-JP" dirty="0">
              <a:solidFill>
                <a:srgbClr val="FFC000"/>
              </a:solidFill>
            </a:endParaRPr>
          </a:p>
          <a:p>
            <a:pPr marL="0" indent="0">
              <a:buNone/>
            </a:pPr>
            <a:r>
              <a:rPr lang="ja-JP" altLang="en-US" dirty="0"/>
              <a:t>　　　　　　　　　　　　　　　　　　　　　　　　　　</a:t>
            </a:r>
            <a:r>
              <a:rPr lang="ja-JP" altLang="en-US" dirty="0">
                <a:solidFill>
                  <a:srgbClr val="FFC000"/>
                </a:solidFill>
              </a:rPr>
              <a:t>↓</a:t>
            </a:r>
            <a:endParaRPr lang="en-US" altLang="ja-JP" dirty="0">
              <a:solidFill>
                <a:srgbClr val="FFC000"/>
              </a:solidFill>
            </a:endParaRPr>
          </a:p>
          <a:p>
            <a:pPr marL="0" indent="0" algn="ctr">
              <a:buNone/>
            </a:pPr>
            <a:r>
              <a:rPr lang="ja-JP" altLang="en-US" dirty="0"/>
              <a:t>　実世界のデータを入力してから</a:t>
            </a:r>
            <a:r>
              <a:rPr lang="ja-JP" altLang="en-US" dirty="0">
                <a:solidFill>
                  <a:srgbClr val="FFC000"/>
                </a:solidFill>
              </a:rPr>
              <a:t>　　　</a:t>
            </a:r>
            <a:r>
              <a:rPr lang="ja-JP" altLang="en-US" dirty="0"/>
              <a:t>し、結果を出力する！</a:t>
            </a:r>
            <a:endParaRPr lang="en-US" altLang="ja-JP" dirty="0"/>
          </a:p>
        </p:txBody>
      </p:sp>
      <p:sp>
        <p:nvSpPr>
          <p:cNvPr id="4" name="テキスト ボックス 3">
            <a:extLst>
              <a:ext uri="{FF2B5EF4-FFF2-40B4-BE49-F238E27FC236}">
                <a16:creationId xmlns:a16="http://schemas.microsoft.com/office/drawing/2014/main" id="{93089430-1DB3-40F7-AA0E-4F814EB51C03}"/>
              </a:ext>
            </a:extLst>
          </p:cNvPr>
          <p:cNvSpPr txBox="1"/>
          <p:nvPr/>
        </p:nvSpPr>
        <p:spPr>
          <a:xfrm>
            <a:off x="6517532" y="5204298"/>
            <a:ext cx="800219" cy="461665"/>
          </a:xfrm>
          <a:prstGeom prst="rect">
            <a:avLst/>
          </a:prstGeom>
          <a:noFill/>
        </p:spPr>
        <p:txBody>
          <a:bodyPr wrap="none" rtlCol="0">
            <a:spAutoFit/>
          </a:bodyPr>
          <a:lstStyle/>
          <a:p>
            <a:r>
              <a:rPr kumimoji="1" lang="ja-JP" altLang="en-US" sz="2400" dirty="0">
                <a:solidFill>
                  <a:srgbClr val="FFC000"/>
                </a:solidFill>
              </a:rPr>
              <a:t>計算</a:t>
            </a:r>
          </a:p>
        </p:txBody>
      </p:sp>
      <p:sp>
        <p:nvSpPr>
          <p:cNvPr id="6" name="テキスト ボックス 5">
            <a:extLst>
              <a:ext uri="{FF2B5EF4-FFF2-40B4-BE49-F238E27FC236}">
                <a16:creationId xmlns:a16="http://schemas.microsoft.com/office/drawing/2014/main" id="{B711B2B4-202C-4EB3-BFDB-8BAD042CE2F6}"/>
              </a:ext>
            </a:extLst>
          </p:cNvPr>
          <p:cNvSpPr txBox="1"/>
          <p:nvPr/>
        </p:nvSpPr>
        <p:spPr>
          <a:xfrm>
            <a:off x="2711588" y="1658551"/>
            <a:ext cx="2579552" cy="707886"/>
          </a:xfrm>
          <a:prstGeom prst="rect">
            <a:avLst/>
          </a:prstGeom>
          <a:noFill/>
        </p:spPr>
        <p:txBody>
          <a:bodyPr wrap="none" rtlCol="0">
            <a:spAutoFit/>
          </a:bodyPr>
          <a:lstStyle/>
          <a:p>
            <a:r>
              <a:rPr kumimoji="1" lang="ja-JP" altLang="en-US" sz="4000" cap="all" dirty="0">
                <a:solidFill>
                  <a:schemeClr val="bg2">
                    <a:lumMod val="40000"/>
                    <a:lumOff val="60000"/>
                  </a:schemeClr>
                </a:solidFill>
                <a:latin typeface="+mj-lt"/>
                <a:ea typeface="+mj-ea"/>
                <a:cs typeface="+mj-cs"/>
              </a:rPr>
              <a:t>“システム”</a:t>
            </a:r>
          </a:p>
        </p:txBody>
      </p:sp>
      <p:cxnSp>
        <p:nvCxnSpPr>
          <p:cNvPr id="8" name="直線コネクタ 7">
            <a:extLst>
              <a:ext uri="{FF2B5EF4-FFF2-40B4-BE49-F238E27FC236}">
                <a16:creationId xmlns:a16="http://schemas.microsoft.com/office/drawing/2014/main" id="{F4462D09-5E3E-48FA-BFDF-30D5AEE6441D}"/>
              </a:ext>
            </a:extLst>
          </p:cNvPr>
          <p:cNvCxnSpPr>
            <a:cxnSpLocks/>
          </p:cNvCxnSpPr>
          <p:nvPr/>
        </p:nvCxnSpPr>
        <p:spPr>
          <a:xfrm>
            <a:off x="1085088" y="1658551"/>
            <a:ext cx="5832553" cy="0"/>
          </a:xfrm>
          <a:prstGeom prst="line">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78923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ja-JP" altLang="en-US" sz="4000" dirty="0">
                <a:solidFill>
                  <a:srgbClr val="FFFFFF"/>
                </a:solidFill>
              </a:rPr>
              <a:t>アプリケーションソフトウェアで何ができる</a:t>
            </a:r>
          </a:p>
        </p:txBody>
      </p:sp>
      <p:pic>
        <p:nvPicPr>
          <p:cNvPr id="5" name="図 4">
            <a:extLst>
              <a:ext uri="{FF2B5EF4-FFF2-40B4-BE49-F238E27FC236}">
                <a16:creationId xmlns:a16="http://schemas.microsoft.com/office/drawing/2014/main" id="{79189993-B5A1-4426-AAF6-17DC21351F5E}"/>
              </a:ext>
            </a:extLst>
          </p:cNvPr>
          <p:cNvPicPr>
            <a:picLocks noChangeAspect="1"/>
          </p:cNvPicPr>
          <p:nvPr/>
        </p:nvPicPr>
        <p:blipFill rotWithShape="1">
          <a:blip r:embed="rId3"/>
          <a:srcRect l="3465" t="3759" r="4857" b="7519"/>
          <a:stretch/>
        </p:blipFill>
        <p:spPr>
          <a:xfrm>
            <a:off x="8075748" y="2190475"/>
            <a:ext cx="3154708" cy="1865942"/>
          </a:xfrm>
          <a:prstGeom prst="rect">
            <a:avLst/>
          </a:prstGeom>
        </p:spPr>
      </p:pic>
      <p:sp>
        <p:nvSpPr>
          <p:cNvPr id="6" name="テキスト ボックス 5">
            <a:extLst>
              <a:ext uri="{FF2B5EF4-FFF2-40B4-BE49-F238E27FC236}">
                <a16:creationId xmlns:a16="http://schemas.microsoft.com/office/drawing/2014/main" id="{E7034C89-D2CD-4A47-8939-80630998E4C0}"/>
              </a:ext>
            </a:extLst>
          </p:cNvPr>
          <p:cNvSpPr txBox="1"/>
          <p:nvPr/>
        </p:nvSpPr>
        <p:spPr>
          <a:xfrm>
            <a:off x="8075748" y="4207809"/>
            <a:ext cx="3379451" cy="369332"/>
          </a:xfrm>
          <a:prstGeom prst="rect">
            <a:avLst/>
          </a:prstGeom>
          <a:noFill/>
        </p:spPr>
        <p:txBody>
          <a:bodyPr wrap="none" rtlCol="0">
            <a:spAutoFit/>
          </a:bodyPr>
          <a:lstStyle/>
          <a:p>
            <a:r>
              <a:rPr kumimoji="1" lang="ja-JP" altLang="en-US" dirty="0"/>
              <a:t>医薬品開発（可視化）ソフトウェア</a:t>
            </a:r>
          </a:p>
        </p:txBody>
      </p:sp>
      <p:pic>
        <p:nvPicPr>
          <p:cNvPr id="7170" name="Picture 2" descr="YouTube">
            <a:extLst>
              <a:ext uri="{FF2B5EF4-FFF2-40B4-BE49-F238E27FC236}">
                <a16:creationId xmlns:a16="http://schemas.microsoft.com/office/drawing/2014/main" id="{A89B9818-4ADD-4E5A-9910-230799C405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30" t="37481" r="7037" b="38644"/>
          <a:stretch/>
        </p:blipFill>
        <p:spPr bwMode="auto">
          <a:xfrm>
            <a:off x="968797" y="1941906"/>
            <a:ext cx="1936344" cy="54175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Facebook logo">
            <a:extLst>
              <a:ext uri="{FF2B5EF4-FFF2-40B4-BE49-F238E27FC236}">
                <a16:creationId xmlns:a16="http://schemas.microsoft.com/office/drawing/2014/main" id="{FF557182-F8AF-48EA-876B-67F8F87592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26658" y="5172218"/>
            <a:ext cx="1936344" cy="72814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92AE79E1-997B-49AA-8203-ACFC5C190D13}"/>
              </a:ext>
            </a:extLst>
          </p:cNvPr>
          <p:cNvSpPr txBox="1"/>
          <p:nvPr/>
        </p:nvSpPr>
        <p:spPr>
          <a:xfrm>
            <a:off x="1055157" y="2673273"/>
            <a:ext cx="1763624" cy="369332"/>
          </a:xfrm>
          <a:prstGeom prst="rect">
            <a:avLst/>
          </a:prstGeom>
          <a:noFill/>
        </p:spPr>
        <p:txBody>
          <a:bodyPr wrap="none" rtlCol="0">
            <a:spAutoFit/>
          </a:bodyPr>
          <a:lstStyle/>
          <a:p>
            <a:r>
              <a:rPr kumimoji="1" lang="ja-JP" altLang="en-US" dirty="0"/>
              <a:t>動画ソフトウェア</a:t>
            </a:r>
          </a:p>
        </p:txBody>
      </p:sp>
      <p:sp>
        <p:nvSpPr>
          <p:cNvPr id="4" name="テキスト ボックス 3">
            <a:extLst>
              <a:ext uri="{FF2B5EF4-FFF2-40B4-BE49-F238E27FC236}">
                <a16:creationId xmlns:a16="http://schemas.microsoft.com/office/drawing/2014/main" id="{1F76C56F-4B75-40D3-8E70-A80DAF490A46}"/>
              </a:ext>
            </a:extLst>
          </p:cNvPr>
          <p:cNvSpPr txBox="1"/>
          <p:nvPr/>
        </p:nvSpPr>
        <p:spPr>
          <a:xfrm>
            <a:off x="9459579" y="6095237"/>
            <a:ext cx="1763624" cy="369332"/>
          </a:xfrm>
          <a:prstGeom prst="rect">
            <a:avLst/>
          </a:prstGeom>
          <a:noFill/>
        </p:spPr>
        <p:txBody>
          <a:bodyPr wrap="none" rtlCol="0">
            <a:spAutoFit/>
          </a:bodyPr>
          <a:lstStyle/>
          <a:p>
            <a:r>
              <a:rPr kumimoji="1" lang="ja-JP" altLang="en-US" dirty="0"/>
              <a:t>通信ソフトウェア</a:t>
            </a:r>
          </a:p>
        </p:txBody>
      </p:sp>
      <p:pic>
        <p:nvPicPr>
          <p:cNvPr id="9218" name="Picture 2">
            <a:extLst>
              <a:ext uri="{FF2B5EF4-FFF2-40B4-BE49-F238E27FC236}">
                <a16:creationId xmlns:a16="http://schemas.microsoft.com/office/drawing/2014/main" id="{C642DF9F-0ED6-4225-9360-A56221A39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1963" y="5155327"/>
            <a:ext cx="761929" cy="761929"/>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CBAB3AE5-FA55-49A9-BB4A-0FD5044B68C2}"/>
              </a:ext>
            </a:extLst>
          </p:cNvPr>
          <p:cNvPicPr>
            <a:picLocks noChangeAspect="1"/>
          </p:cNvPicPr>
          <p:nvPr/>
        </p:nvPicPr>
        <p:blipFill rotWithShape="1">
          <a:blip r:embed="rId7"/>
          <a:srcRect r="16170"/>
          <a:stretch/>
        </p:blipFill>
        <p:spPr>
          <a:xfrm>
            <a:off x="821277" y="3815396"/>
            <a:ext cx="3202450" cy="1805568"/>
          </a:xfrm>
          <a:prstGeom prst="rect">
            <a:avLst/>
          </a:prstGeom>
        </p:spPr>
      </p:pic>
      <p:sp>
        <p:nvSpPr>
          <p:cNvPr id="12" name="テキスト ボックス 11">
            <a:extLst>
              <a:ext uri="{FF2B5EF4-FFF2-40B4-BE49-F238E27FC236}">
                <a16:creationId xmlns:a16="http://schemas.microsoft.com/office/drawing/2014/main" id="{D246A250-4B63-4B38-926A-0FBA26797CD8}"/>
              </a:ext>
            </a:extLst>
          </p:cNvPr>
          <p:cNvSpPr txBox="1"/>
          <p:nvPr/>
        </p:nvSpPr>
        <p:spPr>
          <a:xfrm>
            <a:off x="1540690" y="5688276"/>
            <a:ext cx="1763624" cy="369332"/>
          </a:xfrm>
          <a:prstGeom prst="rect">
            <a:avLst/>
          </a:prstGeom>
          <a:noFill/>
        </p:spPr>
        <p:txBody>
          <a:bodyPr wrap="none" rtlCol="0">
            <a:spAutoFit/>
          </a:bodyPr>
          <a:lstStyle/>
          <a:p>
            <a:r>
              <a:rPr kumimoji="1" lang="ja-JP" altLang="en-US" dirty="0"/>
              <a:t>地図ソフトウェア</a:t>
            </a:r>
          </a:p>
        </p:txBody>
      </p:sp>
      <p:sp>
        <p:nvSpPr>
          <p:cNvPr id="13" name="テキスト ボックス 12">
            <a:extLst>
              <a:ext uri="{FF2B5EF4-FFF2-40B4-BE49-F238E27FC236}">
                <a16:creationId xmlns:a16="http://schemas.microsoft.com/office/drawing/2014/main" id="{D61BF302-E767-480E-B195-21F2850A992A}"/>
              </a:ext>
            </a:extLst>
          </p:cNvPr>
          <p:cNvSpPr txBox="1"/>
          <p:nvPr/>
        </p:nvSpPr>
        <p:spPr>
          <a:xfrm>
            <a:off x="4771534" y="3815396"/>
            <a:ext cx="2143536" cy="369332"/>
          </a:xfrm>
          <a:prstGeom prst="rect">
            <a:avLst/>
          </a:prstGeom>
          <a:noFill/>
        </p:spPr>
        <p:txBody>
          <a:bodyPr wrap="none" rtlCol="0">
            <a:spAutoFit/>
          </a:bodyPr>
          <a:lstStyle/>
          <a:p>
            <a:r>
              <a:rPr kumimoji="1" lang="ja-JP" altLang="en-US" dirty="0"/>
              <a:t>デザインソフトウェア</a:t>
            </a:r>
          </a:p>
        </p:txBody>
      </p:sp>
      <p:sp>
        <p:nvSpPr>
          <p:cNvPr id="14" name="テキスト ボックス 13">
            <a:extLst>
              <a:ext uri="{FF2B5EF4-FFF2-40B4-BE49-F238E27FC236}">
                <a16:creationId xmlns:a16="http://schemas.microsoft.com/office/drawing/2014/main" id="{F3659945-C7E2-4116-8CC7-CD798A29BE98}"/>
              </a:ext>
            </a:extLst>
          </p:cNvPr>
          <p:cNvSpPr txBox="1"/>
          <p:nvPr/>
        </p:nvSpPr>
        <p:spPr>
          <a:xfrm>
            <a:off x="5163149" y="6270956"/>
            <a:ext cx="1981633" cy="369332"/>
          </a:xfrm>
          <a:prstGeom prst="rect">
            <a:avLst/>
          </a:prstGeom>
          <a:noFill/>
        </p:spPr>
        <p:txBody>
          <a:bodyPr wrap="none" rtlCol="0">
            <a:spAutoFit/>
          </a:bodyPr>
          <a:lstStyle/>
          <a:p>
            <a:r>
              <a:rPr kumimoji="1" lang="ja-JP" altLang="en-US" dirty="0"/>
              <a:t>買い物ソフトウェア</a:t>
            </a:r>
          </a:p>
        </p:txBody>
      </p:sp>
      <p:pic>
        <p:nvPicPr>
          <p:cNvPr id="3074" name="Picture 2" descr="amazon logo - Google Search | Famous logos, Corporate logo">
            <a:extLst>
              <a:ext uri="{FF2B5EF4-FFF2-40B4-BE49-F238E27FC236}">
                <a16:creationId xmlns:a16="http://schemas.microsoft.com/office/drawing/2014/main" id="{BEDD040B-1C1F-466B-8F9A-C6B43DC573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1534" y="5205915"/>
            <a:ext cx="2648932" cy="96472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ownload Free png Convert Png To Vector Illustrator Cc (96+ images ...">
            <a:extLst>
              <a:ext uri="{FF2B5EF4-FFF2-40B4-BE49-F238E27FC236}">
                <a16:creationId xmlns:a16="http://schemas.microsoft.com/office/drawing/2014/main" id="{E28B329C-6F0B-4C89-A6C4-8CB57C29B3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5758" y="1793090"/>
            <a:ext cx="3154708" cy="1730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238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ja-JP" altLang="en-US" sz="4000" dirty="0">
                <a:solidFill>
                  <a:srgbClr val="FFFFFF"/>
                </a:solidFill>
              </a:rPr>
              <a:t>アプリケーションソフトウェアで何ができる</a:t>
            </a:r>
          </a:p>
        </p:txBody>
      </p:sp>
      <p:sp>
        <p:nvSpPr>
          <p:cNvPr id="3" name="コンテンツ プレースホルダー 2">
            <a:extLst>
              <a:ext uri="{FF2B5EF4-FFF2-40B4-BE49-F238E27FC236}">
                <a16:creationId xmlns:a16="http://schemas.microsoft.com/office/drawing/2014/main" id="{1247E0E0-C81B-4623-8AFE-447FE0D213D8}"/>
              </a:ext>
            </a:extLst>
          </p:cNvPr>
          <p:cNvSpPr>
            <a:spLocks noGrp="1"/>
          </p:cNvSpPr>
          <p:nvPr>
            <p:ph idx="1"/>
          </p:nvPr>
        </p:nvSpPr>
        <p:spPr>
          <a:xfrm>
            <a:off x="1367624" y="2490436"/>
            <a:ext cx="9708995" cy="3567173"/>
          </a:xfrm>
        </p:spPr>
        <p:txBody>
          <a:bodyPr anchor="ctr">
            <a:normAutofit/>
          </a:bodyPr>
          <a:lstStyle/>
          <a:p>
            <a:r>
              <a:rPr kumimoji="1" lang="ja-JP" altLang="en-US" sz="2400" dirty="0"/>
              <a:t>思いつかないことがあるが、できないというわけではない。</a:t>
            </a:r>
            <a:endParaRPr kumimoji="1" lang="en-US" altLang="ja-JP" sz="2400" dirty="0"/>
          </a:p>
          <a:p>
            <a:r>
              <a:rPr kumimoji="1" lang="ja-JP" altLang="en-US" sz="2400" dirty="0"/>
              <a:t>今の時代：　</a:t>
            </a:r>
            <a:endParaRPr kumimoji="1" lang="en-US" altLang="ja-JP" sz="2400" dirty="0"/>
          </a:p>
          <a:p>
            <a:pPr marL="0" indent="0">
              <a:buNone/>
            </a:pPr>
            <a:endParaRPr kumimoji="1" lang="en-US" altLang="ja-JP" sz="2400" dirty="0"/>
          </a:p>
          <a:p>
            <a:pPr marL="0" indent="0">
              <a:buNone/>
            </a:pPr>
            <a:r>
              <a:rPr kumimoji="1" lang="ja-JP" altLang="en-US" sz="2400" dirty="0"/>
              <a:t>　ソフトウェア工学</a:t>
            </a:r>
            <a:r>
              <a:rPr kumimoji="1" lang="en-US" altLang="ja-JP" sz="2400" dirty="0"/>
              <a:t> </a:t>
            </a:r>
            <a:r>
              <a:rPr kumimoji="1" lang="ja-JP" altLang="en-US" sz="2400" dirty="0"/>
              <a:t>＋</a:t>
            </a:r>
            <a:r>
              <a:rPr kumimoji="1" lang="en-US" altLang="ja-JP" sz="2400" dirty="0"/>
              <a:t> </a:t>
            </a:r>
            <a:r>
              <a:rPr kumimoji="1" lang="ja-JP" altLang="en-US" sz="2400" dirty="0"/>
              <a:t>　　　　　　　　　　＋　</a:t>
            </a:r>
            <a:r>
              <a:rPr kumimoji="1" lang="en-US" altLang="ja-JP" sz="2400" dirty="0">
                <a:solidFill>
                  <a:srgbClr val="0070C0"/>
                </a:solidFill>
              </a:rPr>
              <a:t>N</a:t>
            </a:r>
            <a:r>
              <a:rPr lang="en-US" altLang="ja-JP" dirty="0"/>
              <a:t>  </a:t>
            </a:r>
            <a:r>
              <a:rPr kumimoji="1" lang="en-US" altLang="ja-JP" sz="2400" dirty="0"/>
              <a:t>= </a:t>
            </a:r>
            <a:r>
              <a:rPr kumimoji="1" lang="ja-JP" altLang="en-US" sz="2400" dirty="0"/>
              <a:t>アプリケーションソフトウェア</a:t>
            </a:r>
            <a:endParaRPr kumimoji="1" lang="en-US" altLang="ja-JP" sz="2400" dirty="0"/>
          </a:p>
        </p:txBody>
      </p:sp>
      <p:sp>
        <p:nvSpPr>
          <p:cNvPr id="4" name="テキスト ボックス 3">
            <a:extLst>
              <a:ext uri="{FF2B5EF4-FFF2-40B4-BE49-F238E27FC236}">
                <a16:creationId xmlns:a16="http://schemas.microsoft.com/office/drawing/2014/main" id="{636BC4E2-1C35-420A-9E94-BAFC5F35EA64}"/>
              </a:ext>
            </a:extLst>
          </p:cNvPr>
          <p:cNvSpPr txBox="1"/>
          <p:nvPr/>
        </p:nvSpPr>
        <p:spPr>
          <a:xfrm>
            <a:off x="4094516" y="4761046"/>
            <a:ext cx="2178802" cy="830997"/>
          </a:xfrm>
          <a:prstGeom prst="rect">
            <a:avLst/>
          </a:prstGeom>
          <a:noFill/>
        </p:spPr>
        <p:txBody>
          <a:bodyPr wrap="none" rtlCol="0">
            <a:spAutoFit/>
          </a:bodyPr>
          <a:lstStyle/>
          <a:p>
            <a:pPr algn="ctr"/>
            <a:r>
              <a:rPr kumimoji="1" lang="en-US" altLang="ja-JP" sz="2400" dirty="0">
                <a:solidFill>
                  <a:srgbClr val="FF0000"/>
                </a:solidFill>
              </a:rPr>
              <a:t>AI</a:t>
            </a:r>
          </a:p>
          <a:p>
            <a:pPr algn="ctr"/>
            <a:r>
              <a:rPr kumimoji="1" lang="ja-JP" altLang="en-US" sz="2400" dirty="0">
                <a:solidFill>
                  <a:srgbClr val="FF0000"/>
                </a:solidFill>
              </a:rPr>
              <a:t>（アルゴリズム）</a:t>
            </a:r>
          </a:p>
        </p:txBody>
      </p:sp>
      <p:sp>
        <p:nvSpPr>
          <p:cNvPr id="5" name="テキスト ボックス 4">
            <a:extLst>
              <a:ext uri="{FF2B5EF4-FFF2-40B4-BE49-F238E27FC236}">
                <a16:creationId xmlns:a16="http://schemas.microsoft.com/office/drawing/2014/main" id="{C8EA1907-877F-42C0-B484-F62C9E67F03B}"/>
              </a:ext>
            </a:extLst>
          </p:cNvPr>
          <p:cNvSpPr txBox="1"/>
          <p:nvPr/>
        </p:nvSpPr>
        <p:spPr>
          <a:xfrm>
            <a:off x="4286075" y="4299381"/>
            <a:ext cx="1795684" cy="461665"/>
          </a:xfrm>
          <a:prstGeom prst="rect">
            <a:avLst/>
          </a:prstGeom>
          <a:noFill/>
        </p:spPr>
        <p:txBody>
          <a:bodyPr wrap="none" rtlCol="0">
            <a:spAutoFit/>
          </a:bodyPr>
          <a:lstStyle/>
          <a:p>
            <a:r>
              <a:rPr kumimoji="1" lang="ja-JP" altLang="en-US" sz="2400" dirty="0">
                <a:solidFill>
                  <a:srgbClr val="92D050"/>
                </a:solidFill>
              </a:rPr>
              <a:t>ビッグデータ</a:t>
            </a:r>
          </a:p>
        </p:txBody>
      </p:sp>
      <p:sp>
        <p:nvSpPr>
          <p:cNvPr id="6" name="テキスト ボックス 5">
            <a:extLst>
              <a:ext uri="{FF2B5EF4-FFF2-40B4-BE49-F238E27FC236}">
                <a16:creationId xmlns:a16="http://schemas.microsoft.com/office/drawing/2014/main" id="{46A5A994-8312-4336-85F3-3CBD5044A6C9}"/>
              </a:ext>
            </a:extLst>
          </p:cNvPr>
          <p:cNvSpPr txBox="1"/>
          <p:nvPr/>
        </p:nvSpPr>
        <p:spPr>
          <a:xfrm>
            <a:off x="3412438" y="5672046"/>
            <a:ext cx="3542958" cy="461665"/>
          </a:xfrm>
          <a:prstGeom prst="rect">
            <a:avLst/>
          </a:prstGeom>
          <a:noFill/>
        </p:spPr>
        <p:txBody>
          <a:bodyPr wrap="none" rtlCol="0">
            <a:spAutoFit/>
          </a:bodyPr>
          <a:lstStyle/>
          <a:p>
            <a:r>
              <a:rPr kumimoji="1" lang="ja-JP" altLang="en-US" sz="2400" dirty="0">
                <a:solidFill>
                  <a:srgbClr val="FFC000"/>
                </a:solidFill>
              </a:rPr>
              <a:t>クラウドコンピューティング</a:t>
            </a:r>
          </a:p>
        </p:txBody>
      </p:sp>
    </p:spTree>
    <p:extLst>
      <p:ext uri="{BB962C8B-B14F-4D97-AF65-F5344CB8AC3E}">
        <p14:creationId xmlns:p14="http://schemas.microsoft.com/office/powerpoint/2010/main" val="4022640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ja-JP" altLang="en-US" sz="4000" dirty="0">
                <a:solidFill>
                  <a:srgbClr val="FFFFFF"/>
                </a:solidFill>
              </a:rPr>
              <a:t>アプリケーションソフトウェアで何ができる</a:t>
            </a:r>
          </a:p>
        </p:txBody>
      </p:sp>
      <p:pic>
        <p:nvPicPr>
          <p:cNvPr id="7" name="図 6">
            <a:extLst>
              <a:ext uri="{FF2B5EF4-FFF2-40B4-BE49-F238E27FC236}">
                <a16:creationId xmlns:a16="http://schemas.microsoft.com/office/drawing/2014/main" id="{ED1DB4B6-EBFD-4894-A7FE-599E9BDDF7C3}"/>
              </a:ext>
            </a:extLst>
          </p:cNvPr>
          <p:cNvPicPr>
            <a:picLocks noChangeAspect="1"/>
          </p:cNvPicPr>
          <p:nvPr/>
        </p:nvPicPr>
        <p:blipFill>
          <a:blip r:embed="rId3"/>
          <a:stretch>
            <a:fillRect/>
          </a:stretch>
        </p:blipFill>
        <p:spPr>
          <a:xfrm>
            <a:off x="1514387" y="2078482"/>
            <a:ext cx="2730818" cy="2435789"/>
          </a:xfrm>
          <a:prstGeom prst="rect">
            <a:avLst/>
          </a:prstGeom>
        </p:spPr>
      </p:pic>
      <p:pic>
        <p:nvPicPr>
          <p:cNvPr id="4" name="図 3">
            <a:extLst>
              <a:ext uri="{FF2B5EF4-FFF2-40B4-BE49-F238E27FC236}">
                <a16:creationId xmlns:a16="http://schemas.microsoft.com/office/drawing/2014/main" id="{C0F16FCD-9655-4154-AA78-86D4EDF720E7}"/>
              </a:ext>
            </a:extLst>
          </p:cNvPr>
          <p:cNvPicPr>
            <a:picLocks noChangeAspect="1"/>
          </p:cNvPicPr>
          <p:nvPr/>
        </p:nvPicPr>
        <p:blipFill rotWithShape="1">
          <a:blip r:embed="rId4"/>
          <a:srcRect l="8559" r="8007"/>
          <a:stretch/>
        </p:blipFill>
        <p:spPr>
          <a:xfrm>
            <a:off x="8045543" y="1818384"/>
            <a:ext cx="3370404" cy="1919763"/>
          </a:xfrm>
          <a:prstGeom prst="rect">
            <a:avLst/>
          </a:prstGeom>
        </p:spPr>
      </p:pic>
      <p:sp>
        <p:nvSpPr>
          <p:cNvPr id="6" name="テキスト ボックス 5">
            <a:extLst>
              <a:ext uri="{FF2B5EF4-FFF2-40B4-BE49-F238E27FC236}">
                <a16:creationId xmlns:a16="http://schemas.microsoft.com/office/drawing/2014/main" id="{639B1606-8C85-4E9A-9F0F-DB4F2BD6959F}"/>
              </a:ext>
            </a:extLst>
          </p:cNvPr>
          <p:cNvSpPr txBox="1"/>
          <p:nvPr/>
        </p:nvSpPr>
        <p:spPr>
          <a:xfrm>
            <a:off x="8612419" y="3710402"/>
            <a:ext cx="2241511" cy="369332"/>
          </a:xfrm>
          <a:prstGeom prst="rect">
            <a:avLst/>
          </a:prstGeom>
          <a:noFill/>
        </p:spPr>
        <p:txBody>
          <a:bodyPr wrap="none" rtlCol="0">
            <a:spAutoFit/>
          </a:bodyPr>
          <a:lstStyle/>
          <a:p>
            <a:r>
              <a:rPr lang="en-US" altLang="ja-JP" dirty="0">
                <a:hlinkClick r:id="rId5"/>
              </a:rPr>
              <a:t>https://n3utrino.work/</a:t>
            </a:r>
            <a:endParaRPr kumimoji="1" lang="ja-JP" altLang="en-US" dirty="0"/>
          </a:p>
        </p:txBody>
      </p:sp>
      <p:sp>
        <p:nvSpPr>
          <p:cNvPr id="8" name="テキスト ボックス 7">
            <a:extLst>
              <a:ext uri="{FF2B5EF4-FFF2-40B4-BE49-F238E27FC236}">
                <a16:creationId xmlns:a16="http://schemas.microsoft.com/office/drawing/2014/main" id="{05DDFF3B-3863-472F-A006-7C70A7DF6C47}"/>
              </a:ext>
            </a:extLst>
          </p:cNvPr>
          <p:cNvSpPr txBox="1"/>
          <p:nvPr/>
        </p:nvSpPr>
        <p:spPr>
          <a:xfrm>
            <a:off x="7946796" y="4079734"/>
            <a:ext cx="3782317" cy="646331"/>
          </a:xfrm>
          <a:prstGeom prst="rect">
            <a:avLst/>
          </a:prstGeom>
          <a:noFill/>
        </p:spPr>
        <p:txBody>
          <a:bodyPr wrap="none" rtlCol="0">
            <a:spAutoFit/>
          </a:bodyPr>
          <a:lstStyle/>
          <a:p>
            <a:pPr algn="ctr"/>
            <a:r>
              <a:rPr kumimoji="1" lang="ja-JP" altLang="en-US" dirty="0"/>
              <a:t>ボーカルシンセサイザー </a:t>
            </a:r>
            <a:endParaRPr kumimoji="1" lang="en-US" altLang="ja-JP" dirty="0"/>
          </a:p>
          <a:p>
            <a:pPr algn="ctr"/>
            <a:r>
              <a:rPr kumimoji="1" lang="en-US" altLang="ja-JP" dirty="0"/>
              <a:t>(Vocal Synthesizer, Singing Synthesizer)</a:t>
            </a:r>
            <a:endParaRPr kumimoji="1" lang="ja-JP" altLang="en-US" dirty="0"/>
          </a:p>
        </p:txBody>
      </p:sp>
      <p:sp>
        <p:nvSpPr>
          <p:cNvPr id="9" name="テキスト ボックス 8">
            <a:extLst>
              <a:ext uri="{FF2B5EF4-FFF2-40B4-BE49-F238E27FC236}">
                <a16:creationId xmlns:a16="http://schemas.microsoft.com/office/drawing/2014/main" id="{D5BA5769-334A-465B-954E-E4085931C0D7}"/>
              </a:ext>
            </a:extLst>
          </p:cNvPr>
          <p:cNvSpPr txBox="1"/>
          <p:nvPr/>
        </p:nvSpPr>
        <p:spPr>
          <a:xfrm>
            <a:off x="1830469" y="4949591"/>
            <a:ext cx="2098651" cy="369332"/>
          </a:xfrm>
          <a:prstGeom prst="rect">
            <a:avLst/>
          </a:prstGeom>
          <a:noFill/>
        </p:spPr>
        <p:txBody>
          <a:bodyPr wrap="none" rtlCol="0">
            <a:spAutoFit/>
          </a:bodyPr>
          <a:lstStyle/>
          <a:p>
            <a:r>
              <a:rPr kumimoji="1" lang="en-US" altLang="ja-JP" dirty="0"/>
              <a:t>AI</a:t>
            </a:r>
            <a:r>
              <a:rPr kumimoji="1" lang="ja-JP" altLang="en-US" dirty="0"/>
              <a:t>コミュニケーション</a:t>
            </a:r>
          </a:p>
        </p:txBody>
      </p:sp>
      <p:sp>
        <p:nvSpPr>
          <p:cNvPr id="10" name="テキスト ボックス 9">
            <a:extLst>
              <a:ext uri="{FF2B5EF4-FFF2-40B4-BE49-F238E27FC236}">
                <a16:creationId xmlns:a16="http://schemas.microsoft.com/office/drawing/2014/main" id="{FA2B39FA-FFAD-4BC0-BE9E-CFAD96E5CD3F}"/>
              </a:ext>
            </a:extLst>
          </p:cNvPr>
          <p:cNvSpPr txBox="1"/>
          <p:nvPr/>
        </p:nvSpPr>
        <p:spPr>
          <a:xfrm>
            <a:off x="1623426" y="4580259"/>
            <a:ext cx="2512739" cy="369332"/>
          </a:xfrm>
          <a:prstGeom prst="rect">
            <a:avLst/>
          </a:prstGeom>
          <a:noFill/>
        </p:spPr>
        <p:txBody>
          <a:bodyPr wrap="none" rtlCol="0">
            <a:spAutoFit/>
          </a:bodyPr>
          <a:lstStyle/>
          <a:p>
            <a:r>
              <a:rPr lang="en-US" altLang="ja-JP" dirty="0">
                <a:hlinkClick r:id="rId6"/>
              </a:rPr>
              <a:t>https://www.gatebox.ai/</a:t>
            </a:r>
            <a:endParaRPr kumimoji="1" lang="ja-JP" altLang="en-US" dirty="0"/>
          </a:p>
        </p:txBody>
      </p:sp>
      <p:pic>
        <p:nvPicPr>
          <p:cNvPr id="11" name="図 10">
            <a:extLst>
              <a:ext uri="{FF2B5EF4-FFF2-40B4-BE49-F238E27FC236}">
                <a16:creationId xmlns:a16="http://schemas.microsoft.com/office/drawing/2014/main" id="{60E6AB43-AC6C-4F5E-A46E-CA03C48397CD}"/>
              </a:ext>
            </a:extLst>
          </p:cNvPr>
          <p:cNvPicPr>
            <a:picLocks noChangeAspect="1"/>
          </p:cNvPicPr>
          <p:nvPr/>
        </p:nvPicPr>
        <p:blipFill>
          <a:blip r:embed="rId7"/>
          <a:stretch>
            <a:fillRect/>
          </a:stretch>
        </p:blipFill>
        <p:spPr>
          <a:xfrm>
            <a:off x="4550625" y="3503723"/>
            <a:ext cx="3287131" cy="2153071"/>
          </a:xfrm>
          <a:prstGeom prst="rect">
            <a:avLst/>
          </a:prstGeom>
        </p:spPr>
      </p:pic>
      <p:sp>
        <p:nvSpPr>
          <p:cNvPr id="13" name="テキスト ボックス 12">
            <a:extLst>
              <a:ext uri="{FF2B5EF4-FFF2-40B4-BE49-F238E27FC236}">
                <a16:creationId xmlns:a16="http://schemas.microsoft.com/office/drawing/2014/main" id="{F41EF2F8-4D9B-4381-A994-E03FA6DE957C}"/>
              </a:ext>
            </a:extLst>
          </p:cNvPr>
          <p:cNvSpPr txBox="1"/>
          <p:nvPr/>
        </p:nvSpPr>
        <p:spPr>
          <a:xfrm>
            <a:off x="4737227" y="6057608"/>
            <a:ext cx="2951450" cy="369332"/>
          </a:xfrm>
          <a:prstGeom prst="rect">
            <a:avLst/>
          </a:prstGeom>
          <a:noFill/>
        </p:spPr>
        <p:txBody>
          <a:bodyPr wrap="none" rtlCol="0">
            <a:spAutoFit/>
          </a:bodyPr>
          <a:lstStyle/>
          <a:p>
            <a:pPr algn="ctr"/>
            <a:r>
              <a:rPr kumimoji="1" lang="ja-JP" altLang="en-US" dirty="0"/>
              <a:t>新たなオンライン交流ツール</a:t>
            </a:r>
          </a:p>
        </p:txBody>
      </p:sp>
      <p:sp>
        <p:nvSpPr>
          <p:cNvPr id="15" name="テキスト ボックス 14">
            <a:extLst>
              <a:ext uri="{FF2B5EF4-FFF2-40B4-BE49-F238E27FC236}">
                <a16:creationId xmlns:a16="http://schemas.microsoft.com/office/drawing/2014/main" id="{7381C62E-35EB-4852-8147-0E19D79C96D8}"/>
              </a:ext>
            </a:extLst>
          </p:cNvPr>
          <p:cNvSpPr txBox="1"/>
          <p:nvPr/>
        </p:nvSpPr>
        <p:spPr>
          <a:xfrm>
            <a:off x="5157879" y="5699207"/>
            <a:ext cx="2072619" cy="369332"/>
          </a:xfrm>
          <a:prstGeom prst="rect">
            <a:avLst/>
          </a:prstGeom>
          <a:noFill/>
        </p:spPr>
        <p:txBody>
          <a:bodyPr wrap="none" rtlCol="0">
            <a:spAutoFit/>
          </a:bodyPr>
          <a:lstStyle/>
          <a:p>
            <a:r>
              <a:rPr lang="en-US" altLang="ja-JP" dirty="0">
                <a:hlinkClick r:id="rId6"/>
              </a:rPr>
              <a:t>https://spatial.chat/</a:t>
            </a:r>
            <a:endParaRPr kumimoji="1" lang="ja-JP" altLang="en-US" dirty="0"/>
          </a:p>
        </p:txBody>
      </p:sp>
    </p:spTree>
    <p:extLst>
      <p:ext uri="{BB962C8B-B14F-4D97-AF65-F5344CB8AC3E}">
        <p14:creationId xmlns:p14="http://schemas.microsoft.com/office/powerpoint/2010/main" val="301987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ja-JP" altLang="en-US" sz="4000" dirty="0">
                <a:solidFill>
                  <a:srgbClr val="FFFFFF"/>
                </a:solidFill>
              </a:rPr>
              <a:t>アプリケーションソフトウェアで何ができる</a:t>
            </a:r>
          </a:p>
        </p:txBody>
      </p:sp>
      <p:sp>
        <p:nvSpPr>
          <p:cNvPr id="13" name="テキスト ボックス 12">
            <a:extLst>
              <a:ext uri="{FF2B5EF4-FFF2-40B4-BE49-F238E27FC236}">
                <a16:creationId xmlns:a16="http://schemas.microsoft.com/office/drawing/2014/main" id="{F41EF2F8-4D9B-4381-A994-E03FA6DE957C}"/>
              </a:ext>
            </a:extLst>
          </p:cNvPr>
          <p:cNvSpPr txBox="1"/>
          <p:nvPr/>
        </p:nvSpPr>
        <p:spPr>
          <a:xfrm>
            <a:off x="4467923" y="5872942"/>
            <a:ext cx="3490059" cy="369332"/>
          </a:xfrm>
          <a:prstGeom prst="rect">
            <a:avLst/>
          </a:prstGeom>
          <a:noFill/>
        </p:spPr>
        <p:txBody>
          <a:bodyPr wrap="none" rtlCol="0">
            <a:spAutoFit/>
          </a:bodyPr>
          <a:lstStyle/>
          <a:p>
            <a:pPr algn="ctr"/>
            <a:r>
              <a:rPr kumimoji="1" lang="ja-JP" altLang="en-US" dirty="0"/>
              <a:t>説明文から</a:t>
            </a:r>
            <a:r>
              <a:rPr kumimoji="1" lang="en-US" altLang="ja-JP" dirty="0"/>
              <a:t>HTML</a:t>
            </a:r>
            <a:r>
              <a:rPr kumimoji="1" lang="ja-JP" altLang="en-US" dirty="0"/>
              <a:t>コードを自動生成</a:t>
            </a:r>
          </a:p>
        </p:txBody>
      </p:sp>
      <p:pic>
        <p:nvPicPr>
          <p:cNvPr id="3" name="Sharif Shameem 在 Twitter This is mind blowing.With GPT-3, I ">
            <a:hlinkClick r:id="" action="ppaction://media"/>
            <a:extLst>
              <a:ext uri="{FF2B5EF4-FFF2-40B4-BE49-F238E27FC236}">
                <a16:creationId xmlns:a16="http://schemas.microsoft.com/office/drawing/2014/main" id="{8AD0D8E1-7753-4631-99CA-2D4EDB86BBE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29808" y="1733260"/>
            <a:ext cx="5166288" cy="3965947"/>
          </a:xfrm>
          <a:prstGeom prst="rect">
            <a:avLst/>
          </a:prstGeom>
        </p:spPr>
      </p:pic>
    </p:spTree>
    <p:extLst>
      <p:ext uri="{BB962C8B-B14F-4D97-AF65-F5344CB8AC3E}">
        <p14:creationId xmlns:p14="http://schemas.microsoft.com/office/powerpoint/2010/main" val="100867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正方形/長方形 44">
            <a:extLst>
              <a:ext uri="{FF2B5EF4-FFF2-40B4-BE49-F238E27FC236}">
                <a16:creationId xmlns:a16="http://schemas.microsoft.com/office/drawing/2014/main" id="{F9B32E61-2142-426E-AB0D-A6F8616AA0B9}"/>
              </a:ext>
            </a:extLst>
          </p:cNvPr>
          <p:cNvSpPr/>
          <p:nvPr/>
        </p:nvSpPr>
        <p:spPr>
          <a:xfrm>
            <a:off x="3875076" y="5674690"/>
            <a:ext cx="4294585" cy="64269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ja-JP" altLang="en-US" sz="4000" dirty="0">
                <a:solidFill>
                  <a:srgbClr val="FFFFFF"/>
                </a:solidFill>
              </a:rPr>
              <a:t>②情報系の会社においてのシステム</a:t>
            </a:r>
          </a:p>
        </p:txBody>
      </p:sp>
      <p:sp>
        <p:nvSpPr>
          <p:cNvPr id="4" name="雲 3">
            <a:extLst>
              <a:ext uri="{FF2B5EF4-FFF2-40B4-BE49-F238E27FC236}">
                <a16:creationId xmlns:a16="http://schemas.microsoft.com/office/drawing/2014/main" id="{FD1282E0-7B4E-44D5-8C35-5AA22363BA4D}"/>
              </a:ext>
            </a:extLst>
          </p:cNvPr>
          <p:cNvSpPr/>
          <p:nvPr/>
        </p:nvSpPr>
        <p:spPr>
          <a:xfrm>
            <a:off x="3971191" y="2076209"/>
            <a:ext cx="4093039" cy="2608116"/>
          </a:xfrm>
          <a:prstGeom prst="cloud">
            <a:avLst/>
          </a:prstGeom>
          <a:solidFill>
            <a:schemeClr val="tx1">
              <a:lumMod val="8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円弧 4">
            <a:extLst>
              <a:ext uri="{FF2B5EF4-FFF2-40B4-BE49-F238E27FC236}">
                <a16:creationId xmlns:a16="http://schemas.microsoft.com/office/drawing/2014/main" id="{C9881709-68FB-465E-855F-0E2838123C9A}"/>
              </a:ext>
            </a:extLst>
          </p:cNvPr>
          <p:cNvSpPr/>
          <p:nvPr/>
        </p:nvSpPr>
        <p:spPr>
          <a:xfrm>
            <a:off x="2678450" y="5148286"/>
            <a:ext cx="7049209" cy="1525868"/>
          </a:xfrm>
          <a:prstGeom prst="arc">
            <a:avLst>
              <a:gd name="adj1" fmla="val 10814364"/>
              <a:gd name="adj2" fmla="val 21590853"/>
            </a:avLst>
          </a:prstGeom>
          <a:ln w="85725">
            <a:solidFill>
              <a:srgbClr val="0070C0"/>
            </a:solidFill>
          </a:ln>
        </p:spPr>
        <p:style>
          <a:lnRef idx="3">
            <a:schemeClr val="accent5"/>
          </a:lnRef>
          <a:fillRef idx="0">
            <a:schemeClr val="accent5"/>
          </a:fillRef>
          <a:effectRef idx="2">
            <a:schemeClr val="accent5"/>
          </a:effectRef>
          <a:fontRef idx="minor">
            <a:schemeClr val="tx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76255E83-F809-4CF6-B0B7-352DB4F4D968}"/>
              </a:ext>
            </a:extLst>
          </p:cNvPr>
          <p:cNvCxnSpPr/>
          <p:nvPr/>
        </p:nvCxnSpPr>
        <p:spPr>
          <a:xfrm>
            <a:off x="4334825" y="3380267"/>
            <a:ext cx="3365770" cy="0"/>
          </a:xfrm>
          <a:prstGeom prst="line">
            <a:avLst/>
          </a:prstGeom>
          <a:ln w="12700"/>
        </p:spPr>
        <p:style>
          <a:lnRef idx="3">
            <a:schemeClr val="accent5"/>
          </a:lnRef>
          <a:fillRef idx="0">
            <a:schemeClr val="accent5"/>
          </a:fillRef>
          <a:effectRef idx="2">
            <a:schemeClr val="accent5"/>
          </a:effectRef>
          <a:fontRef idx="minor">
            <a:schemeClr val="tx1"/>
          </a:fontRef>
        </p:style>
      </p:cxnSp>
      <p:sp>
        <p:nvSpPr>
          <p:cNvPr id="9" name="正方形/長方形 8">
            <a:extLst>
              <a:ext uri="{FF2B5EF4-FFF2-40B4-BE49-F238E27FC236}">
                <a16:creationId xmlns:a16="http://schemas.microsoft.com/office/drawing/2014/main" id="{30AB4E79-55C6-4B46-B0EA-CE9FA97C9967}"/>
              </a:ext>
            </a:extLst>
          </p:cNvPr>
          <p:cNvSpPr/>
          <p:nvPr/>
        </p:nvSpPr>
        <p:spPr>
          <a:xfrm>
            <a:off x="4620638" y="3511685"/>
            <a:ext cx="661481" cy="35992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a:t>認識</a:t>
            </a:r>
          </a:p>
        </p:txBody>
      </p:sp>
      <p:sp>
        <p:nvSpPr>
          <p:cNvPr id="11" name="正方形/長方形 10">
            <a:extLst>
              <a:ext uri="{FF2B5EF4-FFF2-40B4-BE49-F238E27FC236}">
                <a16:creationId xmlns:a16="http://schemas.microsoft.com/office/drawing/2014/main" id="{99089CAB-4F26-4669-9344-CA051C399B72}"/>
              </a:ext>
            </a:extLst>
          </p:cNvPr>
          <p:cNvSpPr/>
          <p:nvPr/>
        </p:nvSpPr>
        <p:spPr>
          <a:xfrm>
            <a:off x="5680953" y="3511685"/>
            <a:ext cx="661481" cy="359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予測</a:t>
            </a:r>
          </a:p>
        </p:txBody>
      </p:sp>
      <p:sp>
        <p:nvSpPr>
          <p:cNvPr id="12" name="正方形/長方形 11">
            <a:extLst>
              <a:ext uri="{FF2B5EF4-FFF2-40B4-BE49-F238E27FC236}">
                <a16:creationId xmlns:a16="http://schemas.microsoft.com/office/drawing/2014/main" id="{D668A24D-5F40-44D5-BD6F-7A22A5CCD74C}"/>
              </a:ext>
            </a:extLst>
          </p:cNvPr>
          <p:cNvSpPr/>
          <p:nvPr/>
        </p:nvSpPr>
        <p:spPr>
          <a:xfrm>
            <a:off x="6741268" y="3511685"/>
            <a:ext cx="661481" cy="35992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a:t>制御</a:t>
            </a:r>
          </a:p>
        </p:txBody>
      </p:sp>
      <p:sp>
        <p:nvSpPr>
          <p:cNvPr id="13" name="正方形/長方形 12">
            <a:extLst>
              <a:ext uri="{FF2B5EF4-FFF2-40B4-BE49-F238E27FC236}">
                <a16:creationId xmlns:a16="http://schemas.microsoft.com/office/drawing/2014/main" id="{989EC970-C03E-4E84-B0BE-4DB89E1D4728}"/>
              </a:ext>
            </a:extLst>
          </p:cNvPr>
          <p:cNvSpPr/>
          <p:nvPr/>
        </p:nvSpPr>
        <p:spPr>
          <a:xfrm>
            <a:off x="5092429" y="2848608"/>
            <a:ext cx="1838527" cy="4177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コンテンツ作成</a:t>
            </a:r>
          </a:p>
        </p:txBody>
      </p:sp>
      <p:sp>
        <p:nvSpPr>
          <p:cNvPr id="14" name="正方形/長方形 13">
            <a:extLst>
              <a:ext uri="{FF2B5EF4-FFF2-40B4-BE49-F238E27FC236}">
                <a16:creationId xmlns:a16="http://schemas.microsoft.com/office/drawing/2014/main" id="{166DB485-4991-488C-8107-A46C697522C6}"/>
              </a:ext>
            </a:extLst>
          </p:cNvPr>
          <p:cNvSpPr/>
          <p:nvPr/>
        </p:nvSpPr>
        <p:spPr>
          <a:xfrm>
            <a:off x="4168301" y="4988985"/>
            <a:ext cx="1113818" cy="417157"/>
          </a:xfrm>
          <a:prstGeom prst="rect">
            <a:avLst/>
          </a:prstGeom>
          <a:solidFill>
            <a:schemeClr val="bg2">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solidFill>
                  <a:schemeClr val="bg1"/>
                </a:solidFill>
              </a:rPr>
              <a:t>センサー</a:t>
            </a:r>
          </a:p>
        </p:txBody>
      </p:sp>
      <p:sp>
        <p:nvSpPr>
          <p:cNvPr id="15" name="正方形/長方形 14">
            <a:extLst>
              <a:ext uri="{FF2B5EF4-FFF2-40B4-BE49-F238E27FC236}">
                <a16:creationId xmlns:a16="http://schemas.microsoft.com/office/drawing/2014/main" id="{05A2313B-5328-40F9-A78A-412D7A31F390}"/>
              </a:ext>
            </a:extLst>
          </p:cNvPr>
          <p:cNvSpPr/>
          <p:nvPr/>
        </p:nvSpPr>
        <p:spPr>
          <a:xfrm>
            <a:off x="6670102" y="4988985"/>
            <a:ext cx="1669574" cy="417157"/>
          </a:xfrm>
          <a:prstGeom prst="rect">
            <a:avLst/>
          </a:prstGeom>
          <a:solidFill>
            <a:schemeClr val="bg2">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solidFill>
                  <a:schemeClr val="bg1"/>
                </a:solidFill>
              </a:rPr>
              <a:t>フィードバック</a:t>
            </a:r>
          </a:p>
        </p:txBody>
      </p:sp>
      <p:cxnSp>
        <p:nvCxnSpPr>
          <p:cNvPr id="17" name="直線矢印コネクタ 16">
            <a:extLst>
              <a:ext uri="{FF2B5EF4-FFF2-40B4-BE49-F238E27FC236}">
                <a16:creationId xmlns:a16="http://schemas.microsoft.com/office/drawing/2014/main" id="{9BBF3CB2-F777-4D0B-B10A-9239E889ABDF}"/>
              </a:ext>
            </a:extLst>
          </p:cNvPr>
          <p:cNvCxnSpPr>
            <a:stCxn id="14" idx="0"/>
          </p:cNvCxnSpPr>
          <p:nvPr/>
        </p:nvCxnSpPr>
        <p:spPr>
          <a:xfrm flipV="1">
            <a:off x="4725210" y="4143983"/>
            <a:ext cx="0" cy="845002"/>
          </a:xfrm>
          <a:prstGeom prst="straightConnector1">
            <a:avLst/>
          </a:prstGeom>
          <a:ln w="53975">
            <a:prstDash val="sysDash"/>
            <a:tailEnd type="triangle"/>
          </a:ln>
        </p:spPr>
        <p:style>
          <a:lnRef idx="2">
            <a:schemeClr val="accent5"/>
          </a:lnRef>
          <a:fillRef idx="0">
            <a:schemeClr val="accent5"/>
          </a:fillRef>
          <a:effectRef idx="1">
            <a:schemeClr val="accent5"/>
          </a:effectRef>
          <a:fontRef idx="minor">
            <a:schemeClr val="tx1"/>
          </a:fontRef>
        </p:style>
      </p:cxnSp>
      <p:cxnSp>
        <p:nvCxnSpPr>
          <p:cNvPr id="19" name="直線矢印コネクタ 18">
            <a:extLst>
              <a:ext uri="{FF2B5EF4-FFF2-40B4-BE49-F238E27FC236}">
                <a16:creationId xmlns:a16="http://schemas.microsoft.com/office/drawing/2014/main" id="{06857448-26A2-4CDC-A601-62A893696113}"/>
              </a:ext>
            </a:extLst>
          </p:cNvPr>
          <p:cNvCxnSpPr>
            <a:cxnSpLocks/>
            <a:endCxn id="15" idx="0"/>
          </p:cNvCxnSpPr>
          <p:nvPr/>
        </p:nvCxnSpPr>
        <p:spPr>
          <a:xfrm>
            <a:off x="7504889" y="4075889"/>
            <a:ext cx="0" cy="913096"/>
          </a:xfrm>
          <a:prstGeom prst="straightConnector1">
            <a:avLst/>
          </a:prstGeom>
          <a:ln w="53975">
            <a:prstDash val="sysDash"/>
            <a:tailEnd type="triangle"/>
          </a:ln>
        </p:spPr>
        <p:style>
          <a:lnRef idx="2">
            <a:schemeClr val="accent5"/>
          </a:lnRef>
          <a:fillRef idx="0">
            <a:schemeClr val="accent5"/>
          </a:fillRef>
          <a:effectRef idx="1">
            <a:schemeClr val="accent5"/>
          </a:effectRef>
          <a:fontRef idx="minor">
            <a:schemeClr val="tx1"/>
          </a:fontRef>
        </p:style>
      </p:cxnSp>
      <p:sp>
        <p:nvSpPr>
          <p:cNvPr id="24" name="テキスト ボックス 23">
            <a:extLst>
              <a:ext uri="{FF2B5EF4-FFF2-40B4-BE49-F238E27FC236}">
                <a16:creationId xmlns:a16="http://schemas.microsoft.com/office/drawing/2014/main" id="{1E412D17-FE03-4A38-9F9C-71E6BC3F974D}"/>
              </a:ext>
            </a:extLst>
          </p:cNvPr>
          <p:cNvSpPr txBox="1"/>
          <p:nvPr/>
        </p:nvSpPr>
        <p:spPr>
          <a:xfrm>
            <a:off x="5554932" y="1624248"/>
            <a:ext cx="934871" cy="461665"/>
          </a:xfrm>
          <a:prstGeom prst="rect">
            <a:avLst/>
          </a:prstGeom>
          <a:noFill/>
        </p:spPr>
        <p:txBody>
          <a:bodyPr wrap="none" rtlCol="0">
            <a:spAutoFit/>
          </a:bodyPr>
          <a:lstStyle/>
          <a:p>
            <a:r>
              <a:rPr kumimoji="1" lang="en-US" altLang="ja-JP" sz="2400" b="1" dirty="0">
                <a:solidFill>
                  <a:srgbClr val="0070C0"/>
                </a:solidFill>
              </a:rPr>
              <a:t>Cyber</a:t>
            </a:r>
            <a:endParaRPr kumimoji="1" lang="ja-JP" altLang="en-US" sz="2400" b="1" dirty="0">
              <a:solidFill>
                <a:srgbClr val="0070C0"/>
              </a:solidFill>
            </a:endParaRPr>
          </a:p>
        </p:txBody>
      </p:sp>
      <p:sp>
        <p:nvSpPr>
          <p:cNvPr id="26" name="テキスト ボックス 25">
            <a:extLst>
              <a:ext uri="{FF2B5EF4-FFF2-40B4-BE49-F238E27FC236}">
                <a16:creationId xmlns:a16="http://schemas.microsoft.com/office/drawing/2014/main" id="{F4FAFD4D-BC28-4D3E-ABCC-13834499B9E9}"/>
              </a:ext>
            </a:extLst>
          </p:cNvPr>
          <p:cNvSpPr txBox="1"/>
          <p:nvPr/>
        </p:nvSpPr>
        <p:spPr>
          <a:xfrm>
            <a:off x="5460781" y="6315237"/>
            <a:ext cx="1247714" cy="461665"/>
          </a:xfrm>
          <a:prstGeom prst="rect">
            <a:avLst/>
          </a:prstGeom>
          <a:noFill/>
        </p:spPr>
        <p:txBody>
          <a:bodyPr wrap="none" rtlCol="0">
            <a:spAutoFit/>
          </a:bodyPr>
          <a:lstStyle/>
          <a:p>
            <a:r>
              <a:rPr kumimoji="1" lang="en-US" altLang="ja-JP" sz="2400" b="1" dirty="0">
                <a:solidFill>
                  <a:srgbClr val="0070C0"/>
                </a:solidFill>
              </a:rPr>
              <a:t>Physical</a:t>
            </a:r>
            <a:endParaRPr kumimoji="1" lang="ja-JP" altLang="en-US" sz="2400" b="1" dirty="0">
              <a:solidFill>
                <a:srgbClr val="0070C0"/>
              </a:solidFill>
            </a:endParaRPr>
          </a:p>
        </p:txBody>
      </p:sp>
      <p:sp>
        <p:nvSpPr>
          <p:cNvPr id="27" name="テキスト ボックス 26">
            <a:extLst>
              <a:ext uri="{FF2B5EF4-FFF2-40B4-BE49-F238E27FC236}">
                <a16:creationId xmlns:a16="http://schemas.microsoft.com/office/drawing/2014/main" id="{B97452F8-53E7-40C3-87B7-3DD8CF74684F}"/>
              </a:ext>
            </a:extLst>
          </p:cNvPr>
          <p:cNvSpPr txBox="1"/>
          <p:nvPr/>
        </p:nvSpPr>
        <p:spPr>
          <a:xfrm>
            <a:off x="3798528" y="4479556"/>
            <a:ext cx="803425" cy="369332"/>
          </a:xfrm>
          <a:prstGeom prst="rect">
            <a:avLst/>
          </a:prstGeom>
          <a:noFill/>
        </p:spPr>
        <p:txBody>
          <a:bodyPr wrap="none" rtlCol="0">
            <a:spAutoFit/>
          </a:bodyPr>
          <a:lstStyle/>
          <a:p>
            <a:r>
              <a:rPr kumimoji="1" lang="ja-JP" altLang="en-US" dirty="0"/>
              <a:t>データ</a:t>
            </a:r>
          </a:p>
        </p:txBody>
      </p:sp>
      <p:sp>
        <p:nvSpPr>
          <p:cNvPr id="28" name="正方形/長方形 27">
            <a:extLst>
              <a:ext uri="{FF2B5EF4-FFF2-40B4-BE49-F238E27FC236}">
                <a16:creationId xmlns:a16="http://schemas.microsoft.com/office/drawing/2014/main" id="{341A4C59-ADBA-4389-9C09-FC7816D9602A}"/>
              </a:ext>
            </a:extLst>
          </p:cNvPr>
          <p:cNvSpPr/>
          <p:nvPr/>
        </p:nvSpPr>
        <p:spPr>
          <a:xfrm>
            <a:off x="4168301" y="3979399"/>
            <a:ext cx="1113818" cy="417157"/>
          </a:xfrm>
          <a:prstGeom prst="rect">
            <a:avLst/>
          </a:prstGeom>
          <a:solidFill>
            <a:schemeClr val="bg2">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solidFill>
                  <a:schemeClr val="bg1"/>
                </a:solidFill>
              </a:rPr>
              <a:t>情報処理</a:t>
            </a:r>
          </a:p>
        </p:txBody>
      </p:sp>
      <p:sp>
        <p:nvSpPr>
          <p:cNvPr id="29" name="四角形: 角を丸くする 28">
            <a:extLst>
              <a:ext uri="{FF2B5EF4-FFF2-40B4-BE49-F238E27FC236}">
                <a16:creationId xmlns:a16="http://schemas.microsoft.com/office/drawing/2014/main" id="{D7A8C237-CCDE-491C-AED1-604A48B7C2CE}"/>
              </a:ext>
            </a:extLst>
          </p:cNvPr>
          <p:cNvSpPr/>
          <p:nvPr/>
        </p:nvSpPr>
        <p:spPr>
          <a:xfrm>
            <a:off x="8318444" y="1994530"/>
            <a:ext cx="1144622" cy="41715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サービス</a:t>
            </a:r>
          </a:p>
        </p:txBody>
      </p:sp>
      <p:sp>
        <p:nvSpPr>
          <p:cNvPr id="30" name="四角形: 角を丸くする 29">
            <a:extLst>
              <a:ext uri="{FF2B5EF4-FFF2-40B4-BE49-F238E27FC236}">
                <a16:creationId xmlns:a16="http://schemas.microsoft.com/office/drawing/2014/main" id="{B1B6F898-4055-4C1D-B869-5EB092DFE429}"/>
              </a:ext>
            </a:extLst>
          </p:cNvPr>
          <p:cNvSpPr/>
          <p:nvPr/>
        </p:nvSpPr>
        <p:spPr>
          <a:xfrm>
            <a:off x="8318444" y="2589312"/>
            <a:ext cx="1144622" cy="41715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メディア</a:t>
            </a:r>
          </a:p>
        </p:txBody>
      </p:sp>
      <p:sp>
        <p:nvSpPr>
          <p:cNvPr id="31" name="四角形: 角を丸くする 30">
            <a:extLst>
              <a:ext uri="{FF2B5EF4-FFF2-40B4-BE49-F238E27FC236}">
                <a16:creationId xmlns:a16="http://schemas.microsoft.com/office/drawing/2014/main" id="{4D93C737-468E-4448-8491-95560B6A6D4F}"/>
              </a:ext>
            </a:extLst>
          </p:cNvPr>
          <p:cNvSpPr/>
          <p:nvPr/>
        </p:nvSpPr>
        <p:spPr>
          <a:xfrm>
            <a:off x="8325728" y="3220421"/>
            <a:ext cx="1144622" cy="41715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情報処理</a:t>
            </a:r>
          </a:p>
        </p:txBody>
      </p:sp>
      <p:sp>
        <p:nvSpPr>
          <p:cNvPr id="32" name="四角形: 角を丸くする 31">
            <a:extLst>
              <a:ext uri="{FF2B5EF4-FFF2-40B4-BE49-F238E27FC236}">
                <a16:creationId xmlns:a16="http://schemas.microsoft.com/office/drawing/2014/main" id="{FE70BD86-10AD-4AB3-8A41-1E6C3D1F3B78}"/>
              </a:ext>
            </a:extLst>
          </p:cNvPr>
          <p:cNvSpPr/>
          <p:nvPr/>
        </p:nvSpPr>
        <p:spPr>
          <a:xfrm>
            <a:off x="8205600" y="4250608"/>
            <a:ext cx="1370309" cy="41715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通信・放送</a:t>
            </a:r>
          </a:p>
        </p:txBody>
      </p:sp>
      <p:sp>
        <p:nvSpPr>
          <p:cNvPr id="33" name="四角形: 角を丸くする 32">
            <a:extLst>
              <a:ext uri="{FF2B5EF4-FFF2-40B4-BE49-F238E27FC236}">
                <a16:creationId xmlns:a16="http://schemas.microsoft.com/office/drawing/2014/main" id="{3EBC731C-DAE6-46ED-BCDD-02D3C4D4F0DB}"/>
              </a:ext>
            </a:extLst>
          </p:cNvPr>
          <p:cNvSpPr/>
          <p:nvPr/>
        </p:nvSpPr>
        <p:spPr>
          <a:xfrm>
            <a:off x="7944999" y="5476499"/>
            <a:ext cx="1906080" cy="417157"/>
          </a:xfrm>
          <a:prstGeom prst="roundRect">
            <a:avLst/>
          </a:prstGeom>
          <a:solidFill>
            <a:schemeClr val="tx1">
              <a:lumMod val="8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a:t>機械・部品・材料</a:t>
            </a:r>
          </a:p>
        </p:txBody>
      </p:sp>
      <p:sp>
        <p:nvSpPr>
          <p:cNvPr id="35" name="右中かっこ 34">
            <a:extLst>
              <a:ext uri="{FF2B5EF4-FFF2-40B4-BE49-F238E27FC236}">
                <a16:creationId xmlns:a16="http://schemas.microsoft.com/office/drawing/2014/main" id="{594A090D-92A3-43EE-AB3E-428714FC0B9E}"/>
              </a:ext>
            </a:extLst>
          </p:cNvPr>
          <p:cNvSpPr/>
          <p:nvPr/>
        </p:nvSpPr>
        <p:spPr>
          <a:xfrm>
            <a:off x="9925189" y="2159333"/>
            <a:ext cx="402607" cy="3566350"/>
          </a:xfrm>
          <a:prstGeom prst="rightBrace">
            <a:avLst/>
          </a:pr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394F4FDA-AF91-4469-B68C-8068F6AB46C1}"/>
              </a:ext>
            </a:extLst>
          </p:cNvPr>
          <p:cNvSpPr txBox="1"/>
          <p:nvPr/>
        </p:nvSpPr>
        <p:spPr>
          <a:xfrm>
            <a:off x="10401906" y="3480843"/>
            <a:ext cx="1702710" cy="923330"/>
          </a:xfrm>
          <a:prstGeom prst="rect">
            <a:avLst/>
          </a:prstGeom>
          <a:noFill/>
        </p:spPr>
        <p:txBody>
          <a:bodyPr wrap="none" rtlCol="0">
            <a:spAutoFit/>
          </a:bodyPr>
          <a:lstStyle/>
          <a:p>
            <a:r>
              <a:rPr kumimoji="1" lang="ja-JP" altLang="en-US" dirty="0"/>
              <a:t>システムとして</a:t>
            </a:r>
            <a:endParaRPr kumimoji="1" lang="en-US" altLang="ja-JP" dirty="0"/>
          </a:p>
          <a:p>
            <a:r>
              <a:rPr kumimoji="1" lang="ja-JP" altLang="en-US" dirty="0"/>
              <a:t>ソリューション</a:t>
            </a:r>
            <a:r>
              <a:rPr kumimoji="1" lang="en-US" altLang="ja-JP" dirty="0"/>
              <a:t>/</a:t>
            </a:r>
          </a:p>
          <a:p>
            <a:r>
              <a:rPr kumimoji="1" lang="ja-JP" altLang="en-US" dirty="0"/>
              <a:t>サービスを提供</a:t>
            </a:r>
          </a:p>
        </p:txBody>
      </p:sp>
      <p:sp>
        <p:nvSpPr>
          <p:cNvPr id="37" name="楕円 36">
            <a:extLst>
              <a:ext uri="{FF2B5EF4-FFF2-40B4-BE49-F238E27FC236}">
                <a16:creationId xmlns:a16="http://schemas.microsoft.com/office/drawing/2014/main" id="{3C7DD25A-B5FA-4B04-BE71-F7987816DAFD}"/>
              </a:ext>
            </a:extLst>
          </p:cNvPr>
          <p:cNvSpPr/>
          <p:nvPr/>
        </p:nvSpPr>
        <p:spPr>
          <a:xfrm>
            <a:off x="7329790" y="1528033"/>
            <a:ext cx="4731033" cy="4902731"/>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54C9ABFC-1D1B-444B-B75A-9BCFCD8370FF}"/>
              </a:ext>
            </a:extLst>
          </p:cNvPr>
          <p:cNvSpPr txBox="1"/>
          <p:nvPr/>
        </p:nvSpPr>
        <p:spPr>
          <a:xfrm>
            <a:off x="3553658" y="4931747"/>
            <a:ext cx="540533" cy="461665"/>
          </a:xfrm>
          <a:prstGeom prst="rect">
            <a:avLst/>
          </a:prstGeom>
          <a:noFill/>
        </p:spPr>
        <p:txBody>
          <a:bodyPr wrap="none" rtlCol="0">
            <a:spAutoFit/>
          </a:bodyPr>
          <a:lstStyle/>
          <a:p>
            <a:r>
              <a:rPr kumimoji="1" lang="en-US" altLang="ja-JP" sz="2400" dirty="0"/>
              <a:t>IoT</a:t>
            </a:r>
            <a:endParaRPr kumimoji="1" lang="ja-JP" altLang="en-US" sz="2400" dirty="0"/>
          </a:p>
        </p:txBody>
      </p:sp>
      <p:pic>
        <p:nvPicPr>
          <p:cNvPr id="47" name="図 46">
            <a:extLst>
              <a:ext uri="{FF2B5EF4-FFF2-40B4-BE49-F238E27FC236}">
                <a16:creationId xmlns:a16="http://schemas.microsoft.com/office/drawing/2014/main" id="{B3CBD915-A428-4948-8697-F93B2DF7B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7617" y="5767439"/>
            <a:ext cx="457200" cy="457200"/>
          </a:xfrm>
          <a:prstGeom prst="rect">
            <a:avLst/>
          </a:prstGeom>
        </p:spPr>
      </p:pic>
      <p:pic>
        <p:nvPicPr>
          <p:cNvPr id="49" name="図 48">
            <a:extLst>
              <a:ext uri="{FF2B5EF4-FFF2-40B4-BE49-F238E27FC236}">
                <a16:creationId xmlns:a16="http://schemas.microsoft.com/office/drawing/2014/main" id="{1666278C-2F92-45A0-84FC-63D4E24C0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999" y="5757549"/>
            <a:ext cx="457200" cy="457200"/>
          </a:xfrm>
          <a:prstGeom prst="rect">
            <a:avLst/>
          </a:prstGeom>
        </p:spPr>
      </p:pic>
      <p:pic>
        <p:nvPicPr>
          <p:cNvPr id="51" name="図 50">
            <a:extLst>
              <a:ext uri="{FF2B5EF4-FFF2-40B4-BE49-F238E27FC236}">
                <a16:creationId xmlns:a16="http://schemas.microsoft.com/office/drawing/2014/main" id="{DAE10169-DFD0-4685-AEA4-722003C516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8901" y="5747920"/>
            <a:ext cx="457200" cy="457200"/>
          </a:xfrm>
          <a:prstGeom prst="rect">
            <a:avLst/>
          </a:prstGeom>
        </p:spPr>
      </p:pic>
      <p:pic>
        <p:nvPicPr>
          <p:cNvPr id="53" name="図 52">
            <a:extLst>
              <a:ext uri="{FF2B5EF4-FFF2-40B4-BE49-F238E27FC236}">
                <a16:creationId xmlns:a16="http://schemas.microsoft.com/office/drawing/2014/main" id="{E00B0D21-E39E-4F10-A17F-DF9B3C84EC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6383" y="5744119"/>
            <a:ext cx="457200" cy="457200"/>
          </a:xfrm>
          <a:prstGeom prst="rect">
            <a:avLst/>
          </a:prstGeom>
        </p:spPr>
      </p:pic>
      <p:pic>
        <p:nvPicPr>
          <p:cNvPr id="55" name="図 54">
            <a:extLst>
              <a:ext uri="{FF2B5EF4-FFF2-40B4-BE49-F238E27FC236}">
                <a16:creationId xmlns:a16="http://schemas.microsoft.com/office/drawing/2014/main" id="{7DA6B800-DC04-4AB6-AD5D-BA506C8165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2898" y="5767439"/>
            <a:ext cx="457200" cy="457200"/>
          </a:xfrm>
          <a:prstGeom prst="rect">
            <a:avLst/>
          </a:prstGeom>
        </p:spPr>
      </p:pic>
      <p:pic>
        <p:nvPicPr>
          <p:cNvPr id="57" name="図 56">
            <a:extLst>
              <a:ext uri="{FF2B5EF4-FFF2-40B4-BE49-F238E27FC236}">
                <a16:creationId xmlns:a16="http://schemas.microsoft.com/office/drawing/2014/main" id="{5F668D80-919A-4C3D-BF05-042EBB0C05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30342" y="5744119"/>
            <a:ext cx="457200" cy="457200"/>
          </a:xfrm>
          <a:prstGeom prst="rect">
            <a:avLst/>
          </a:prstGeom>
        </p:spPr>
      </p:pic>
      <p:pic>
        <p:nvPicPr>
          <p:cNvPr id="61" name="図 60">
            <a:extLst>
              <a:ext uri="{FF2B5EF4-FFF2-40B4-BE49-F238E27FC236}">
                <a16:creationId xmlns:a16="http://schemas.microsoft.com/office/drawing/2014/main" id="{4353D1A1-2153-41DB-9484-8DA353C2D0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14619" y="5780392"/>
            <a:ext cx="457200" cy="457200"/>
          </a:xfrm>
          <a:prstGeom prst="rect">
            <a:avLst/>
          </a:prstGeom>
        </p:spPr>
      </p:pic>
      <p:sp>
        <p:nvSpPr>
          <p:cNvPr id="64" name="四角形: 角を丸くする 63">
            <a:extLst>
              <a:ext uri="{FF2B5EF4-FFF2-40B4-BE49-F238E27FC236}">
                <a16:creationId xmlns:a16="http://schemas.microsoft.com/office/drawing/2014/main" id="{1EBF0704-947B-4FB5-B767-6F890679FA22}"/>
              </a:ext>
            </a:extLst>
          </p:cNvPr>
          <p:cNvSpPr/>
          <p:nvPr/>
        </p:nvSpPr>
        <p:spPr>
          <a:xfrm>
            <a:off x="102923" y="1769734"/>
            <a:ext cx="3406188" cy="199968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kumimoji="1" lang="en-US" altLang="zh-CN" sz="2000" dirty="0">
                <a:solidFill>
                  <a:schemeClr val="tx1"/>
                </a:solidFill>
              </a:rPr>
              <a:t>Cyber</a:t>
            </a:r>
            <a:r>
              <a:rPr kumimoji="1" lang="ja-JP" altLang="en-US" dirty="0">
                <a:solidFill>
                  <a:schemeClr val="tx1"/>
                </a:solidFill>
              </a:rPr>
              <a:t>側：</a:t>
            </a:r>
            <a:endParaRPr kumimoji="1" lang="en-US" altLang="ja-JP" dirty="0">
              <a:solidFill>
                <a:schemeClr val="tx1"/>
              </a:solidFill>
            </a:endParaRPr>
          </a:p>
          <a:p>
            <a:r>
              <a:rPr kumimoji="1" lang="ja-JP" altLang="en-US" dirty="0">
                <a:solidFill>
                  <a:schemeClr val="tx1"/>
                </a:solidFill>
              </a:rPr>
              <a:t>　センサーから取得した実世界のデータを通信手段による収集、</a:t>
            </a:r>
            <a:r>
              <a:rPr kumimoji="1" lang="en-US" altLang="ja-JP" dirty="0">
                <a:solidFill>
                  <a:schemeClr val="tx1"/>
                </a:solidFill>
              </a:rPr>
              <a:t>AI</a:t>
            </a:r>
            <a:r>
              <a:rPr kumimoji="1" lang="ja-JP" altLang="en-US" dirty="0">
                <a:solidFill>
                  <a:schemeClr val="tx1"/>
                </a:solidFill>
              </a:rPr>
              <a:t>等の情報処理により認識・予測・制御などで価値を生む。</a:t>
            </a:r>
            <a:r>
              <a:rPr kumimoji="1" lang="en-US" altLang="ja-JP" sz="2000" dirty="0">
                <a:solidFill>
                  <a:schemeClr val="tx1"/>
                </a:solidFill>
              </a:rPr>
              <a:t>Physical</a:t>
            </a:r>
            <a:r>
              <a:rPr kumimoji="1" lang="ja-JP" altLang="en-US" dirty="0">
                <a:solidFill>
                  <a:schemeClr val="tx1"/>
                </a:solidFill>
              </a:rPr>
              <a:t>側に処理結果を提示</a:t>
            </a:r>
          </a:p>
        </p:txBody>
      </p:sp>
      <p:sp>
        <p:nvSpPr>
          <p:cNvPr id="65" name="四角形: 角を丸くする 64">
            <a:extLst>
              <a:ext uri="{FF2B5EF4-FFF2-40B4-BE49-F238E27FC236}">
                <a16:creationId xmlns:a16="http://schemas.microsoft.com/office/drawing/2014/main" id="{7AFDA99A-7D61-4139-8220-E027B49B5CC2}"/>
              </a:ext>
            </a:extLst>
          </p:cNvPr>
          <p:cNvSpPr/>
          <p:nvPr/>
        </p:nvSpPr>
        <p:spPr>
          <a:xfrm>
            <a:off x="102923" y="5184145"/>
            <a:ext cx="3406188" cy="119249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kumimoji="1" lang="en-US" altLang="ja-JP" sz="2000" dirty="0">
                <a:solidFill>
                  <a:schemeClr val="tx1"/>
                </a:solidFill>
              </a:rPr>
              <a:t>Physical</a:t>
            </a:r>
            <a:r>
              <a:rPr kumimoji="1" lang="ja-JP" altLang="en-US" sz="2000" dirty="0">
                <a:solidFill>
                  <a:schemeClr val="tx1"/>
                </a:solidFill>
              </a:rPr>
              <a:t>側</a:t>
            </a:r>
            <a:r>
              <a:rPr kumimoji="1" lang="ja-JP" altLang="en-US" dirty="0">
                <a:solidFill>
                  <a:schemeClr val="tx1"/>
                </a:solidFill>
              </a:rPr>
              <a:t>：</a:t>
            </a:r>
            <a:endParaRPr kumimoji="1" lang="en-US" altLang="ja-JP" dirty="0">
              <a:solidFill>
                <a:schemeClr val="tx1"/>
              </a:solidFill>
            </a:endParaRPr>
          </a:p>
          <a:p>
            <a:r>
              <a:rPr kumimoji="1" lang="ja-JP" altLang="en-US" dirty="0">
                <a:solidFill>
                  <a:schemeClr val="tx1"/>
                </a:solidFill>
              </a:rPr>
              <a:t>　機器・部品・材料メーカーが提供する様々なモノが実世界に埋め込まれている。</a:t>
            </a:r>
            <a:endParaRPr kumimoji="1" lang="en-US" altLang="ja-JP" dirty="0">
              <a:solidFill>
                <a:schemeClr val="tx1"/>
              </a:solidFill>
            </a:endParaRPr>
          </a:p>
        </p:txBody>
      </p:sp>
    </p:spTree>
    <p:extLst>
      <p:ext uri="{BB962C8B-B14F-4D97-AF65-F5344CB8AC3E}">
        <p14:creationId xmlns:p14="http://schemas.microsoft.com/office/powerpoint/2010/main" val="333801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down)">
                                      <p:cBhvr>
                                        <p:cTn id="10" dur="500"/>
                                        <p:tgtEl>
                                          <p:spTgt spid="3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ja-JP" altLang="en-US" sz="4000" dirty="0">
                <a:solidFill>
                  <a:srgbClr val="FFFFFF"/>
                </a:solidFill>
              </a:rPr>
              <a:t>まとめ</a:t>
            </a:r>
          </a:p>
        </p:txBody>
      </p:sp>
      <p:sp>
        <p:nvSpPr>
          <p:cNvPr id="3" name="コンテンツ プレースホルダー 2">
            <a:extLst>
              <a:ext uri="{FF2B5EF4-FFF2-40B4-BE49-F238E27FC236}">
                <a16:creationId xmlns:a16="http://schemas.microsoft.com/office/drawing/2014/main" id="{1247E0E0-C81B-4623-8AFE-447FE0D213D8}"/>
              </a:ext>
            </a:extLst>
          </p:cNvPr>
          <p:cNvSpPr>
            <a:spLocks noGrp="1"/>
          </p:cNvSpPr>
          <p:nvPr>
            <p:ph idx="1"/>
          </p:nvPr>
        </p:nvSpPr>
        <p:spPr>
          <a:xfrm>
            <a:off x="1367624" y="2490436"/>
            <a:ext cx="9708995" cy="3567173"/>
          </a:xfrm>
        </p:spPr>
        <p:txBody>
          <a:bodyPr anchor="ctr">
            <a:normAutofit fontScale="92500" lnSpcReduction="10000"/>
          </a:bodyPr>
          <a:lstStyle/>
          <a:p>
            <a:r>
              <a:rPr kumimoji="1" lang="ja-JP" altLang="en-US" sz="2400" dirty="0"/>
              <a:t>システムの定義は曖昧で、コンピュータ分野、自然科学分野などを中心に幅広い分野で使われる。</a:t>
            </a:r>
            <a:endParaRPr kumimoji="1" lang="en-US" altLang="ja-JP" sz="2400" dirty="0"/>
          </a:p>
          <a:p>
            <a:r>
              <a:rPr kumimoji="1" lang="ja-JP" altLang="en-US" sz="2400" dirty="0"/>
              <a:t>情報・計算機科学においてのシステムは</a:t>
            </a:r>
            <a:r>
              <a:rPr kumimoji="1" lang="ja-JP" altLang="en-US" sz="2400" dirty="0">
                <a:solidFill>
                  <a:srgbClr val="FFC000"/>
                </a:solidFill>
              </a:rPr>
              <a:t>ハードウェアシステム</a:t>
            </a:r>
            <a:r>
              <a:rPr kumimoji="1" lang="ja-JP" altLang="en-US" sz="2400" dirty="0"/>
              <a:t>と</a:t>
            </a:r>
            <a:r>
              <a:rPr kumimoji="1" lang="ja-JP" altLang="en-US" sz="2400" dirty="0">
                <a:solidFill>
                  <a:srgbClr val="FFC000"/>
                </a:solidFill>
              </a:rPr>
              <a:t>ソフトウェアシステム</a:t>
            </a:r>
            <a:r>
              <a:rPr kumimoji="1" lang="ja-JP" altLang="en-US" sz="2400" dirty="0"/>
              <a:t>で構成されている。</a:t>
            </a:r>
            <a:endParaRPr kumimoji="1" lang="en-US" altLang="ja-JP" sz="2400" dirty="0"/>
          </a:p>
          <a:p>
            <a:r>
              <a:rPr kumimoji="1" lang="ja-JP" altLang="en-US" sz="2400" dirty="0">
                <a:solidFill>
                  <a:srgbClr val="FFC000"/>
                </a:solidFill>
              </a:rPr>
              <a:t>ソフトウェアシステム</a:t>
            </a:r>
            <a:r>
              <a:rPr kumimoji="1" lang="ja-JP" altLang="en-US" sz="2400" dirty="0"/>
              <a:t>には三層の構造がある。</a:t>
            </a:r>
            <a:endParaRPr kumimoji="1" lang="en-US" altLang="ja-JP" sz="2400" dirty="0"/>
          </a:p>
          <a:p>
            <a:r>
              <a:rPr lang="ja-JP" altLang="en-US" dirty="0"/>
              <a:t>アプリケーションソフトウェアは即ちほとんどの人の理解した「システム」で、様々なことができる。</a:t>
            </a:r>
            <a:endParaRPr lang="en-US" altLang="ja-JP" dirty="0"/>
          </a:p>
          <a:p>
            <a:r>
              <a:rPr kumimoji="1" lang="ja-JP" altLang="en-US" sz="2400" dirty="0"/>
              <a:t>情報系の会社においてのシステムはもっと複雑なサービス体系を意味する。</a:t>
            </a:r>
            <a:endParaRPr kumimoji="1" lang="en-US" altLang="ja-JP" sz="2400" dirty="0"/>
          </a:p>
          <a:p>
            <a:endParaRPr kumimoji="1" lang="ja-JP" altLang="en-US" sz="2400" dirty="0"/>
          </a:p>
        </p:txBody>
      </p:sp>
    </p:spTree>
    <p:extLst>
      <p:ext uri="{BB962C8B-B14F-4D97-AF65-F5344CB8AC3E}">
        <p14:creationId xmlns:p14="http://schemas.microsoft.com/office/powerpoint/2010/main" val="936890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ja-JP" altLang="en-US" sz="4000" dirty="0">
                <a:solidFill>
                  <a:srgbClr val="FFFFFF"/>
                </a:solidFill>
              </a:rPr>
              <a:t>データとは？</a:t>
            </a:r>
          </a:p>
        </p:txBody>
      </p:sp>
      <p:sp>
        <p:nvSpPr>
          <p:cNvPr id="3" name="コンテンツ プレースホルダー 2">
            <a:extLst>
              <a:ext uri="{FF2B5EF4-FFF2-40B4-BE49-F238E27FC236}">
                <a16:creationId xmlns:a16="http://schemas.microsoft.com/office/drawing/2014/main" id="{1247E0E0-C81B-4623-8AFE-447FE0D213D8}"/>
              </a:ext>
            </a:extLst>
          </p:cNvPr>
          <p:cNvSpPr>
            <a:spLocks noGrp="1"/>
          </p:cNvSpPr>
          <p:nvPr>
            <p:ph idx="1"/>
          </p:nvPr>
        </p:nvSpPr>
        <p:spPr>
          <a:xfrm>
            <a:off x="1367624" y="2490436"/>
            <a:ext cx="9708995" cy="3567173"/>
          </a:xfrm>
        </p:spPr>
        <p:txBody>
          <a:bodyPr anchor="ctr">
            <a:normAutofit/>
          </a:bodyPr>
          <a:lstStyle/>
          <a:p>
            <a:r>
              <a:rPr kumimoji="1" lang="ja-JP" altLang="en-US" sz="2400" dirty="0">
                <a:solidFill>
                  <a:srgbClr val="FFC000"/>
                </a:solidFill>
              </a:rPr>
              <a:t>データ</a:t>
            </a:r>
            <a:r>
              <a:rPr kumimoji="1" lang="ja-JP" altLang="en-US" sz="2400" dirty="0"/>
              <a:t>は情報の形式化、符号化されたもの</a:t>
            </a:r>
            <a:endParaRPr kumimoji="1" lang="en-US" altLang="ja-JP" sz="2400" dirty="0"/>
          </a:p>
          <a:p>
            <a:r>
              <a:rPr kumimoji="1" lang="ja-JP" altLang="en-US" sz="2400" dirty="0"/>
              <a:t>コンピュータの処理の対象は</a:t>
            </a:r>
            <a:r>
              <a:rPr kumimoji="1" lang="ja-JP" altLang="en-US" sz="2400" dirty="0">
                <a:solidFill>
                  <a:schemeClr val="accent4">
                    <a:lumMod val="60000"/>
                    <a:lumOff val="40000"/>
                  </a:schemeClr>
                </a:solidFill>
              </a:rPr>
              <a:t>データ</a:t>
            </a:r>
            <a:endParaRPr kumimoji="1" lang="en-US" altLang="ja-JP" sz="2400" dirty="0">
              <a:solidFill>
                <a:schemeClr val="accent4">
                  <a:lumMod val="60000"/>
                  <a:lumOff val="40000"/>
                </a:schemeClr>
              </a:solidFill>
            </a:endParaRPr>
          </a:p>
          <a:p>
            <a:r>
              <a:rPr kumimoji="1" lang="ja-JP" altLang="en-US" sz="2400" dirty="0"/>
              <a:t>コンピュータの処理対象の</a:t>
            </a:r>
            <a:r>
              <a:rPr lang="ja-JP" altLang="en-US" dirty="0">
                <a:solidFill>
                  <a:schemeClr val="accent4">
                    <a:lumMod val="60000"/>
                    <a:lumOff val="40000"/>
                  </a:schemeClr>
                </a:solidFill>
              </a:rPr>
              <a:t>データ</a:t>
            </a:r>
            <a:r>
              <a:rPr lang="ja-JP" altLang="en-US" dirty="0"/>
              <a:t>はデジタル情報（数字、文字列、画像、映像、音声など）、実体は</a:t>
            </a:r>
            <a:r>
              <a:rPr lang="en-US" altLang="ja-JP" dirty="0"/>
              <a:t>0</a:t>
            </a:r>
            <a:r>
              <a:rPr lang="ja-JP" altLang="en-US" dirty="0"/>
              <a:t>と</a:t>
            </a:r>
            <a:r>
              <a:rPr lang="en-US" altLang="ja-JP" dirty="0"/>
              <a:t>1</a:t>
            </a:r>
            <a:r>
              <a:rPr lang="ja-JP" altLang="en-US" dirty="0"/>
              <a:t>の</a:t>
            </a:r>
            <a:r>
              <a:rPr lang="en-US" altLang="ja-JP" dirty="0"/>
              <a:t>2</a:t>
            </a:r>
            <a:r>
              <a:rPr lang="ja-JP" altLang="en-US" dirty="0"/>
              <a:t>進数で表現されている。</a:t>
            </a:r>
            <a:endParaRPr lang="en-US" altLang="ja-JP" dirty="0"/>
          </a:p>
          <a:p>
            <a:r>
              <a:rPr kumimoji="1" lang="ja-JP" altLang="en-US" sz="2400" dirty="0">
                <a:solidFill>
                  <a:schemeClr val="accent4">
                    <a:lumMod val="60000"/>
                    <a:lumOff val="40000"/>
                  </a:schemeClr>
                </a:solidFill>
              </a:rPr>
              <a:t>データ</a:t>
            </a:r>
            <a:r>
              <a:rPr kumimoji="1" lang="ja-JP" altLang="en-US" sz="2400" dirty="0"/>
              <a:t>を特定の形式で</a:t>
            </a:r>
            <a:r>
              <a:rPr lang="ja-JP" altLang="en-US" dirty="0"/>
              <a:t>一つ</a:t>
            </a:r>
            <a:r>
              <a:rPr kumimoji="1" lang="ja-JP" altLang="en-US" sz="2400" dirty="0"/>
              <a:t>のまとまりとしたものが</a:t>
            </a:r>
            <a:r>
              <a:rPr kumimoji="1" lang="ja-JP" altLang="en-US" sz="2400" dirty="0">
                <a:solidFill>
                  <a:srgbClr val="92D050"/>
                </a:solidFill>
              </a:rPr>
              <a:t>ファイル</a:t>
            </a:r>
            <a:r>
              <a:rPr kumimoji="1" lang="ja-JP" altLang="en-US" sz="2400" dirty="0"/>
              <a:t>である</a:t>
            </a:r>
            <a:endParaRPr kumimoji="1" lang="en-US" altLang="ja-JP" sz="2400" dirty="0"/>
          </a:p>
          <a:p>
            <a:endParaRPr kumimoji="1" lang="ja-JP" altLang="en-US" sz="2400" dirty="0"/>
          </a:p>
        </p:txBody>
      </p:sp>
    </p:spTree>
    <p:extLst>
      <p:ext uri="{BB962C8B-B14F-4D97-AF65-F5344CB8AC3E}">
        <p14:creationId xmlns:p14="http://schemas.microsoft.com/office/powerpoint/2010/main" val="2950321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ja-JP" altLang="en-US" sz="4000" dirty="0">
                <a:solidFill>
                  <a:srgbClr val="FFFFFF"/>
                </a:solidFill>
              </a:rPr>
              <a:t>データとは？</a:t>
            </a:r>
          </a:p>
        </p:txBody>
      </p:sp>
      <p:sp>
        <p:nvSpPr>
          <p:cNvPr id="3" name="コンテンツ プレースホルダー 2">
            <a:extLst>
              <a:ext uri="{FF2B5EF4-FFF2-40B4-BE49-F238E27FC236}">
                <a16:creationId xmlns:a16="http://schemas.microsoft.com/office/drawing/2014/main" id="{1247E0E0-C81B-4623-8AFE-447FE0D213D8}"/>
              </a:ext>
            </a:extLst>
          </p:cNvPr>
          <p:cNvSpPr>
            <a:spLocks noGrp="1"/>
          </p:cNvSpPr>
          <p:nvPr>
            <p:ph idx="1"/>
          </p:nvPr>
        </p:nvSpPr>
        <p:spPr>
          <a:xfrm>
            <a:off x="1367624" y="2490436"/>
            <a:ext cx="9708995" cy="3567173"/>
          </a:xfrm>
        </p:spPr>
        <p:txBody>
          <a:bodyPr anchor="t">
            <a:normAutofit/>
          </a:bodyPr>
          <a:lstStyle/>
          <a:p>
            <a:r>
              <a:rPr kumimoji="1" lang="ja-JP" altLang="en-US" sz="2400" dirty="0"/>
              <a:t>データ＝原材料？</a:t>
            </a:r>
            <a:endParaRPr kumimoji="1" lang="en-US" altLang="ja-JP" sz="2400" dirty="0"/>
          </a:p>
          <a:p>
            <a:pPr marL="0" indent="0">
              <a:buNone/>
            </a:pPr>
            <a:endParaRPr kumimoji="1" lang="en-US" altLang="ja-JP" sz="2400" dirty="0"/>
          </a:p>
          <a:p>
            <a:pPr marL="0" indent="0">
              <a:buNone/>
            </a:pPr>
            <a:r>
              <a:rPr kumimoji="1" lang="en-US" altLang="ja-JP" sz="2400" dirty="0"/>
              <a:t>AI</a:t>
            </a:r>
            <a:r>
              <a:rPr kumimoji="1" lang="ja-JP" altLang="en-US" sz="2400" dirty="0"/>
              <a:t>は大量のデータを使って繰り返し訓練する必要がある。つまり、十分なデータがないと、いくら優れた</a:t>
            </a:r>
            <a:r>
              <a:rPr kumimoji="1" lang="en-US" altLang="ja-JP" sz="2400" dirty="0"/>
              <a:t>AI</a:t>
            </a:r>
            <a:r>
              <a:rPr kumimoji="1" lang="ja-JP" altLang="en-US" sz="2400" dirty="0"/>
              <a:t>アルゴリズムでも無駄だ。</a:t>
            </a:r>
            <a:endParaRPr kumimoji="1" lang="en-US" altLang="ja-JP" sz="2400" dirty="0"/>
          </a:p>
          <a:p>
            <a:endParaRPr kumimoji="1" lang="ja-JP" altLang="en-US" sz="2400" dirty="0"/>
          </a:p>
        </p:txBody>
      </p:sp>
    </p:spTree>
    <p:extLst>
      <p:ext uri="{BB962C8B-B14F-4D97-AF65-F5344CB8AC3E}">
        <p14:creationId xmlns:p14="http://schemas.microsoft.com/office/powerpoint/2010/main" val="2232139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ja-JP" altLang="en-US" sz="4000" dirty="0">
                <a:solidFill>
                  <a:srgbClr val="FFFFFF"/>
                </a:solidFill>
              </a:rPr>
              <a:t>内容</a:t>
            </a:r>
          </a:p>
        </p:txBody>
      </p:sp>
      <p:sp>
        <p:nvSpPr>
          <p:cNvPr id="3" name="コンテンツ プレースホルダー 2">
            <a:extLst>
              <a:ext uri="{FF2B5EF4-FFF2-40B4-BE49-F238E27FC236}">
                <a16:creationId xmlns:a16="http://schemas.microsoft.com/office/drawing/2014/main" id="{1247E0E0-C81B-4623-8AFE-447FE0D213D8}"/>
              </a:ext>
            </a:extLst>
          </p:cNvPr>
          <p:cNvSpPr>
            <a:spLocks noGrp="1"/>
          </p:cNvSpPr>
          <p:nvPr>
            <p:ph idx="1"/>
          </p:nvPr>
        </p:nvSpPr>
        <p:spPr>
          <a:xfrm>
            <a:off x="1367624" y="1789890"/>
            <a:ext cx="9708995" cy="4267720"/>
          </a:xfrm>
        </p:spPr>
        <p:txBody>
          <a:bodyPr anchor="ctr">
            <a:normAutofit/>
          </a:bodyPr>
          <a:lstStyle/>
          <a:p>
            <a:pPr marL="0" indent="0">
              <a:buNone/>
            </a:pPr>
            <a:r>
              <a:rPr lang="en-US" altLang="ja-JP" dirty="0"/>
              <a:t>1. </a:t>
            </a:r>
            <a:r>
              <a:rPr lang="ja-JP" altLang="en-US" dirty="0"/>
              <a:t>システムの定義</a:t>
            </a:r>
            <a:endParaRPr lang="en-US" altLang="ja-JP" dirty="0"/>
          </a:p>
          <a:p>
            <a:pPr marL="0" indent="0">
              <a:buNone/>
            </a:pPr>
            <a:r>
              <a:rPr lang="en-US" altLang="ja-JP" dirty="0"/>
              <a:t>   </a:t>
            </a:r>
            <a:r>
              <a:rPr kumimoji="1" lang="en-US" altLang="ja-JP" sz="2400" dirty="0"/>
              <a:t> </a:t>
            </a:r>
            <a:r>
              <a:rPr kumimoji="1" lang="ja-JP" altLang="en-US" sz="2400" dirty="0"/>
              <a:t>①情報・計算機科学においてのシステム</a:t>
            </a:r>
            <a:endParaRPr kumimoji="1" lang="en-US" altLang="ja-JP" sz="2400" dirty="0"/>
          </a:p>
          <a:p>
            <a:pPr marL="0" indent="0">
              <a:buNone/>
            </a:pPr>
            <a:r>
              <a:rPr lang="en-US" altLang="ja-JP" dirty="0"/>
              <a:t>    </a:t>
            </a:r>
            <a:r>
              <a:rPr lang="ja-JP" altLang="en-US" dirty="0"/>
              <a:t>②情報系の会社においてのシステム</a:t>
            </a:r>
            <a:endParaRPr lang="en-US" altLang="ja-JP" dirty="0"/>
          </a:p>
          <a:p>
            <a:pPr marL="0" indent="0">
              <a:buNone/>
            </a:pPr>
            <a:r>
              <a:rPr lang="en-US" altLang="ja-JP" dirty="0"/>
              <a:t>2.</a:t>
            </a:r>
            <a:r>
              <a:rPr lang="ja-JP" altLang="en-US" dirty="0"/>
              <a:t> データの定義</a:t>
            </a:r>
            <a:endParaRPr lang="en-US" altLang="ja-JP" dirty="0"/>
          </a:p>
          <a:p>
            <a:pPr marL="0" indent="0">
              <a:buNone/>
            </a:pPr>
            <a:r>
              <a:rPr lang="en-US" altLang="ja-JP" dirty="0"/>
              <a:t>3.</a:t>
            </a:r>
            <a:r>
              <a:rPr lang="ja-JP" altLang="en-US" dirty="0"/>
              <a:t> ビッグデータ</a:t>
            </a:r>
            <a:endParaRPr kumimoji="1" lang="en-US" altLang="ja-JP" sz="2400" dirty="0"/>
          </a:p>
        </p:txBody>
      </p:sp>
    </p:spTree>
    <p:extLst>
      <p:ext uri="{BB962C8B-B14F-4D97-AF65-F5344CB8AC3E}">
        <p14:creationId xmlns:p14="http://schemas.microsoft.com/office/powerpoint/2010/main" val="1713742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ja-JP" altLang="en-US" sz="4000" dirty="0"/>
              <a:t>ビッグ</a:t>
            </a:r>
            <a:r>
              <a:rPr kumimoji="1" lang="ja-JP" altLang="en-US" sz="4000" dirty="0">
                <a:solidFill>
                  <a:srgbClr val="FFFFFF"/>
                </a:solidFill>
              </a:rPr>
              <a:t>データとは？</a:t>
            </a:r>
          </a:p>
        </p:txBody>
      </p:sp>
      <p:sp>
        <p:nvSpPr>
          <p:cNvPr id="3" name="コンテンツ プレースホルダー 2">
            <a:extLst>
              <a:ext uri="{FF2B5EF4-FFF2-40B4-BE49-F238E27FC236}">
                <a16:creationId xmlns:a16="http://schemas.microsoft.com/office/drawing/2014/main" id="{1247E0E0-C81B-4623-8AFE-447FE0D213D8}"/>
              </a:ext>
            </a:extLst>
          </p:cNvPr>
          <p:cNvSpPr>
            <a:spLocks noGrp="1"/>
          </p:cNvSpPr>
          <p:nvPr>
            <p:ph idx="1"/>
          </p:nvPr>
        </p:nvSpPr>
        <p:spPr>
          <a:xfrm>
            <a:off x="1367624" y="2490436"/>
            <a:ext cx="9708995" cy="3567173"/>
          </a:xfrm>
        </p:spPr>
        <p:txBody>
          <a:bodyPr anchor="t">
            <a:normAutofit/>
          </a:bodyPr>
          <a:lstStyle/>
          <a:p>
            <a:r>
              <a:rPr kumimoji="1" lang="ja-JP" altLang="en-US" sz="2400" dirty="0"/>
              <a:t>大量のデータのこと？</a:t>
            </a:r>
          </a:p>
        </p:txBody>
      </p:sp>
      <p:sp>
        <p:nvSpPr>
          <p:cNvPr id="4" name="乗算記号 3">
            <a:extLst>
              <a:ext uri="{FF2B5EF4-FFF2-40B4-BE49-F238E27FC236}">
                <a16:creationId xmlns:a16="http://schemas.microsoft.com/office/drawing/2014/main" id="{2E34AD5D-BEC8-4607-A68F-9BF71941C626}"/>
              </a:ext>
            </a:extLst>
          </p:cNvPr>
          <p:cNvSpPr/>
          <p:nvPr/>
        </p:nvSpPr>
        <p:spPr>
          <a:xfrm>
            <a:off x="4447043" y="2101229"/>
            <a:ext cx="1144521" cy="1238591"/>
          </a:xfrm>
          <a:prstGeom prst="mathMultiply">
            <a:avLst>
              <a:gd name="adj1" fmla="val 1187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575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ja-JP" altLang="en-US" sz="4000" dirty="0">
                <a:solidFill>
                  <a:srgbClr val="FFFFFF"/>
                </a:solidFill>
              </a:rPr>
              <a:t>ビッグデータとは？</a:t>
            </a:r>
          </a:p>
        </p:txBody>
      </p:sp>
      <p:sp>
        <p:nvSpPr>
          <p:cNvPr id="3" name="コンテンツ プレースホルダー 2">
            <a:extLst>
              <a:ext uri="{FF2B5EF4-FFF2-40B4-BE49-F238E27FC236}">
                <a16:creationId xmlns:a16="http://schemas.microsoft.com/office/drawing/2014/main" id="{1247E0E0-C81B-4623-8AFE-447FE0D213D8}"/>
              </a:ext>
            </a:extLst>
          </p:cNvPr>
          <p:cNvSpPr>
            <a:spLocks noGrp="1"/>
          </p:cNvSpPr>
          <p:nvPr>
            <p:ph idx="1"/>
          </p:nvPr>
        </p:nvSpPr>
        <p:spPr>
          <a:xfrm>
            <a:off x="5062654" y="2490436"/>
            <a:ext cx="6701883" cy="3567173"/>
          </a:xfrm>
        </p:spPr>
        <p:txBody>
          <a:bodyPr anchor="ctr">
            <a:normAutofit/>
          </a:bodyPr>
          <a:lstStyle/>
          <a:p>
            <a:r>
              <a:rPr kumimoji="1" lang="en-US" altLang="ja-JP" sz="2400" dirty="0"/>
              <a:t>3</a:t>
            </a:r>
            <a:r>
              <a:rPr kumimoji="1" lang="ja-JP" altLang="en-US" sz="2400" dirty="0"/>
              <a:t>つの</a:t>
            </a:r>
            <a:r>
              <a:rPr kumimoji="1" lang="en-US" altLang="ja-JP" sz="2400" dirty="0"/>
              <a:t>V</a:t>
            </a:r>
            <a:r>
              <a:rPr kumimoji="1" lang="ja-JP" altLang="en-US" sz="2400" dirty="0"/>
              <a:t>の定義</a:t>
            </a:r>
            <a:endParaRPr kumimoji="1" lang="en-US" altLang="ja-JP" sz="2400" dirty="0"/>
          </a:p>
          <a:p>
            <a:pPr marL="0" indent="0">
              <a:buNone/>
            </a:pPr>
            <a:r>
              <a:rPr lang="ja-JP" altLang="en-US" dirty="0"/>
              <a:t>①</a:t>
            </a:r>
            <a:r>
              <a:rPr lang="en-US" altLang="ja-JP" dirty="0">
                <a:solidFill>
                  <a:schemeClr val="accent1">
                    <a:lumMod val="60000"/>
                    <a:lumOff val="40000"/>
                  </a:schemeClr>
                </a:solidFill>
              </a:rPr>
              <a:t>V</a:t>
            </a:r>
            <a:r>
              <a:rPr lang="en-US" altLang="ja-JP" dirty="0"/>
              <a:t>olume</a:t>
            </a:r>
            <a:r>
              <a:rPr lang="ja-JP" altLang="en-US" dirty="0"/>
              <a:t>：データの量が増え続ける</a:t>
            </a:r>
            <a:r>
              <a:rPr lang="ja-JP" altLang="en-US" dirty="0">
                <a:solidFill>
                  <a:schemeClr val="accent1">
                    <a:lumMod val="60000"/>
                    <a:lumOff val="40000"/>
                  </a:schemeClr>
                </a:solidFill>
              </a:rPr>
              <a:t>↗</a:t>
            </a:r>
            <a:endParaRPr lang="en-US" altLang="ja-JP" dirty="0"/>
          </a:p>
          <a:p>
            <a:pPr marL="0" indent="0">
              <a:buNone/>
            </a:pPr>
            <a:r>
              <a:rPr kumimoji="1" lang="ja-JP" altLang="en-US" sz="2400" dirty="0"/>
              <a:t>②</a:t>
            </a:r>
            <a:r>
              <a:rPr kumimoji="1" lang="en-US" altLang="ja-JP" sz="2400" dirty="0">
                <a:solidFill>
                  <a:schemeClr val="tx2">
                    <a:lumMod val="75000"/>
                  </a:schemeClr>
                </a:solidFill>
              </a:rPr>
              <a:t>V</a:t>
            </a:r>
            <a:r>
              <a:rPr kumimoji="1" lang="en-US" altLang="ja-JP" sz="2400" dirty="0"/>
              <a:t>ariety</a:t>
            </a:r>
            <a:r>
              <a:rPr kumimoji="1" lang="ja-JP" altLang="en-US" sz="2400" dirty="0"/>
              <a:t>：</a:t>
            </a:r>
            <a:r>
              <a:rPr lang="ja-JP" altLang="en-US" dirty="0"/>
              <a:t>データの種類と複雑度が増え続ける</a:t>
            </a:r>
            <a:r>
              <a:rPr lang="ja-JP" altLang="en-US" dirty="0">
                <a:solidFill>
                  <a:schemeClr val="tx2">
                    <a:lumMod val="75000"/>
                  </a:schemeClr>
                </a:solidFill>
              </a:rPr>
              <a:t>↗</a:t>
            </a:r>
            <a:endParaRPr lang="en-US" altLang="ja-JP" dirty="0"/>
          </a:p>
          <a:p>
            <a:pPr marL="0" indent="0">
              <a:buNone/>
            </a:pPr>
            <a:r>
              <a:rPr lang="ja-JP" altLang="en-US" dirty="0"/>
              <a:t>③</a:t>
            </a:r>
            <a:r>
              <a:rPr lang="en-US" altLang="ja-JP" dirty="0">
                <a:solidFill>
                  <a:srgbClr val="FF0000"/>
                </a:solidFill>
              </a:rPr>
              <a:t>V</a:t>
            </a:r>
            <a:r>
              <a:rPr lang="en-US" altLang="ja-JP" dirty="0"/>
              <a:t>elocity</a:t>
            </a:r>
            <a:r>
              <a:rPr lang="ja-JP" altLang="en-US" dirty="0"/>
              <a:t>：データが想像できない速度で流れる</a:t>
            </a:r>
            <a:r>
              <a:rPr lang="ja-JP" altLang="en-US" dirty="0">
                <a:solidFill>
                  <a:srgbClr val="FF0000"/>
                </a:solidFill>
              </a:rPr>
              <a:t>↗</a:t>
            </a:r>
            <a:endParaRPr lang="en-US" altLang="ja-JP" dirty="0"/>
          </a:p>
          <a:p>
            <a:pPr marL="0" indent="0">
              <a:buNone/>
            </a:pPr>
            <a:endParaRPr kumimoji="1" lang="ja-JP" altLang="en-US" sz="2400" dirty="0"/>
          </a:p>
        </p:txBody>
      </p:sp>
      <p:sp>
        <p:nvSpPr>
          <p:cNvPr id="4" name="楕円 3">
            <a:extLst>
              <a:ext uri="{FF2B5EF4-FFF2-40B4-BE49-F238E27FC236}">
                <a16:creationId xmlns:a16="http://schemas.microsoft.com/office/drawing/2014/main" id="{5B649028-1AA7-431C-9BC9-C88E1F3DF471}"/>
              </a:ext>
            </a:extLst>
          </p:cNvPr>
          <p:cNvSpPr/>
          <p:nvPr/>
        </p:nvSpPr>
        <p:spPr>
          <a:xfrm>
            <a:off x="2260144" y="2490436"/>
            <a:ext cx="1762813" cy="1762813"/>
          </a:xfrm>
          <a:prstGeom prst="ellipse">
            <a:avLst/>
          </a:prstGeom>
          <a:noFill/>
          <a:ln w="63500" cmpd="thinThick">
            <a:gradFill>
              <a:gsLst>
                <a:gs pos="16500">
                  <a:srgbClr val="E6F3D2"/>
                </a:gs>
                <a:gs pos="0">
                  <a:schemeClr val="accent1">
                    <a:lumMod val="20000"/>
                    <a:lumOff val="80000"/>
                  </a:schemeClr>
                </a:gs>
                <a:gs pos="33000">
                  <a:schemeClr val="accent1">
                    <a:lumMod val="60000"/>
                    <a:lumOff val="40000"/>
                  </a:schemeClr>
                </a:gs>
                <a:gs pos="63000">
                  <a:schemeClr val="accent1">
                    <a:lumMod val="45000"/>
                    <a:lumOff val="55000"/>
                  </a:schemeClr>
                </a:gs>
                <a:gs pos="100000">
                  <a:schemeClr val="accent1">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量（</a:t>
            </a:r>
            <a:r>
              <a:rPr kumimoji="1" lang="en-US" altLang="ja-JP" dirty="0">
                <a:solidFill>
                  <a:srgbClr val="92D050"/>
                </a:solidFill>
              </a:rPr>
              <a:t>V</a:t>
            </a:r>
            <a:r>
              <a:rPr kumimoji="1" lang="en-US" altLang="ja-JP" dirty="0"/>
              <a:t>olume</a:t>
            </a:r>
            <a:r>
              <a:rPr kumimoji="1" lang="ja-JP" altLang="en-US" dirty="0"/>
              <a:t>）</a:t>
            </a:r>
          </a:p>
        </p:txBody>
      </p:sp>
      <p:sp>
        <p:nvSpPr>
          <p:cNvPr id="6" name="楕円 5">
            <a:extLst>
              <a:ext uri="{FF2B5EF4-FFF2-40B4-BE49-F238E27FC236}">
                <a16:creationId xmlns:a16="http://schemas.microsoft.com/office/drawing/2014/main" id="{16CD05A7-2285-4984-8534-FE54B9081B16}"/>
              </a:ext>
            </a:extLst>
          </p:cNvPr>
          <p:cNvSpPr/>
          <p:nvPr/>
        </p:nvSpPr>
        <p:spPr>
          <a:xfrm>
            <a:off x="1517261" y="3702538"/>
            <a:ext cx="1762813" cy="1762813"/>
          </a:xfrm>
          <a:prstGeom prst="ellipse">
            <a:avLst/>
          </a:prstGeom>
          <a:noFill/>
          <a:ln w="63500" cmpd="thinThick">
            <a:gradFill>
              <a:gsLst>
                <a:gs pos="16500">
                  <a:schemeClr val="tx2">
                    <a:lumMod val="40000"/>
                    <a:lumOff val="60000"/>
                  </a:schemeClr>
                </a:gs>
                <a:gs pos="0">
                  <a:schemeClr val="tx2">
                    <a:lumMod val="20000"/>
                    <a:lumOff val="80000"/>
                  </a:schemeClr>
                </a:gs>
                <a:gs pos="33000">
                  <a:schemeClr val="tx2">
                    <a:lumMod val="60000"/>
                    <a:lumOff val="40000"/>
                  </a:schemeClr>
                </a:gs>
                <a:gs pos="63000">
                  <a:schemeClr val="tx2">
                    <a:lumMod val="75000"/>
                  </a:schemeClr>
                </a:gs>
                <a:gs pos="100000">
                  <a:schemeClr val="bg2">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複雑性・</a:t>
            </a:r>
            <a:endParaRPr kumimoji="1" lang="en-US" altLang="ja-JP" dirty="0"/>
          </a:p>
          <a:p>
            <a:pPr algn="ctr"/>
            <a:r>
              <a:rPr kumimoji="1" lang="ja-JP" altLang="en-US" dirty="0"/>
              <a:t>多様性（</a:t>
            </a:r>
            <a:r>
              <a:rPr kumimoji="1" lang="en-US" altLang="ja-JP" dirty="0">
                <a:solidFill>
                  <a:schemeClr val="tx2">
                    <a:lumMod val="75000"/>
                  </a:schemeClr>
                </a:solidFill>
              </a:rPr>
              <a:t>V</a:t>
            </a:r>
            <a:r>
              <a:rPr kumimoji="1" lang="en-US" altLang="ja-JP" dirty="0"/>
              <a:t>ariety</a:t>
            </a:r>
            <a:r>
              <a:rPr kumimoji="1" lang="ja-JP" altLang="en-US" dirty="0"/>
              <a:t>）</a:t>
            </a:r>
          </a:p>
        </p:txBody>
      </p:sp>
      <p:sp>
        <p:nvSpPr>
          <p:cNvPr id="8" name="楕円 7">
            <a:extLst>
              <a:ext uri="{FF2B5EF4-FFF2-40B4-BE49-F238E27FC236}">
                <a16:creationId xmlns:a16="http://schemas.microsoft.com/office/drawing/2014/main" id="{C37BF2C3-8722-45D5-A697-781DDEA397AF}"/>
              </a:ext>
            </a:extLst>
          </p:cNvPr>
          <p:cNvSpPr/>
          <p:nvPr/>
        </p:nvSpPr>
        <p:spPr>
          <a:xfrm>
            <a:off x="3000555" y="3702538"/>
            <a:ext cx="1762813" cy="1762813"/>
          </a:xfrm>
          <a:prstGeom prst="ellipse">
            <a:avLst/>
          </a:prstGeom>
          <a:noFill/>
          <a:ln w="63500" cmpd="thinThick">
            <a:gradFill>
              <a:gsLst>
                <a:gs pos="12000">
                  <a:srgbClr val="FF9999"/>
                </a:gs>
                <a:gs pos="0">
                  <a:srgbClr val="FFCCCC"/>
                </a:gs>
                <a:gs pos="33000">
                  <a:srgbClr val="FF5050"/>
                </a:gs>
                <a:gs pos="63000">
                  <a:srgbClr val="CC0000"/>
                </a:gs>
                <a:gs pos="100000">
                  <a:srgbClr val="FF0000"/>
                </a:gs>
              </a:gsLst>
              <a:lin ang="5400000" scaled="1"/>
            </a:gra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発生頻度・更新頻度（</a:t>
            </a:r>
            <a:r>
              <a:rPr kumimoji="1" lang="en-US" altLang="ja-JP" dirty="0">
                <a:solidFill>
                  <a:srgbClr val="FF0000"/>
                </a:solidFill>
              </a:rPr>
              <a:t>V</a:t>
            </a:r>
            <a:r>
              <a:rPr kumimoji="1" lang="en-US" altLang="ja-JP" dirty="0"/>
              <a:t>elocity</a:t>
            </a:r>
            <a:r>
              <a:rPr kumimoji="1" lang="ja-JP" altLang="en-US" dirty="0"/>
              <a:t>）</a:t>
            </a:r>
          </a:p>
        </p:txBody>
      </p:sp>
    </p:spTree>
    <p:extLst>
      <p:ext uri="{BB962C8B-B14F-4D97-AF65-F5344CB8AC3E}">
        <p14:creationId xmlns:p14="http://schemas.microsoft.com/office/powerpoint/2010/main" val="3778875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ja-JP" altLang="en-US" sz="4000" dirty="0"/>
              <a:t>ビッグ</a:t>
            </a:r>
            <a:r>
              <a:rPr kumimoji="1" lang="ja-JP" altLang="en-US" sz="4000" dirty="0">
                <a:solidFill>
                  <a:srgbClr val="FFFFFF"/>
                </a:solidFill>
              </a:rPr>
              <a:t>データとは？</a:t>
            </a:r>
          </a:p>
        </p:txBody>
      </p:sp>
      <p:sp>
        <p:nvSpPr>
          <p:cNvPr id="3" name="コンテンツ プレースホルダー 2">
            <a:extLst>
              <a:ext uri="{FF2B5EF4-FFF2-40B4-BE49-F238E27FC236}">
                <a16:creationId xmlns:a16="http://schemas.microsoft.com/office/drawing/2014/main" id="{1247E0E0-C81B-4623-8AFE-447FE0D213D8}"/>
              </a:ext>
            </a:extLst>
          </p:cNvPr>
          <p:cNvSpPr>
            <a:spLocks noGrp="1"/>
          </p:cNvSpPr>
          <p:nvPr>
            <p:ph idx="1"/>
          </p:nvPr>
        </p:nvSpPr>
        <p:spPr>
          <a:xfrm>
            <a:off x="1367624" y="1779640"/>
            <a:ext cx="9708995" cy="4277970"/>
          </a:xfrm>
        </p:spPr>
        <p:txBody>
          <a:bodyPr anchor="t">
            <a:normAutofit/>
          </a:bodyPr>
          <a:lstStyle/>
          <a:p>
            <a:r>
              <a:rPr kumimoji="1" lang="ja-JP" altLang="en-US" sz="2400" dirty="0"/>
              <a:t>例：</a:t>
            </a:r>
            <a:endParaRPr kumimoji="1" lang="en-US" altLang="ja-JP" sz="2400" dirty="0"/>
          </a:p>
        </p:txBody>
      </p:sp>
      <p:pic>
        <p:nvPicPr>
          <p:cNvPr id="10" name="図 9">
            <a:extLst>
              <a:ext uri="{FF2B5EF4-FFF2-40B4-BE49-F238E27FC236}">
                <a16:creationId xmlns:a16="http://schemas.microsoft.com/office/drawing/2014/main" id="{B2609373-21C9-40CD-AD2F-27AB817B4BEB}"/>
              </a:ext>
            </a:extLst>
          </p:cNvPr>
          <p:cNvPicPr>
            <a:picLocks noChangeAspect="1"/>
          </p:cNvPicPr>
          <p:nvPr/>
        </p:nvPicPr>
        <p:blipFill rotWithShape="1">
          <a:blip r:embed="rId3"/>
          <a:srcRect t="3441"/>
          <a:stretch/>
        </p:blipFill>
        <p:spPr>
          <a:xfrm>
            <a:off x="3327720" y="1915106"/>
            <a:ext cx="5776952" cy="3961242"/>
          </a:xfrm>
          <a:prstGeom prst="rect">
            <a:avLst/>
          </a:prstGeom>
        </p:spPr>
      </p:pic>
      <p:sp>
        <p:nvSpPr>
          <p:cNvPr id="12" name="テキスト ボックス 11">
            <a:extLst>
              <a:ext uri="{FF2B5EF4-FFF2-40B4-BE49-F238E27FC236}">
                <a16:creationId xmlns:a16="http://schemas.microsoft.com/office/drawing/2014/main" id="{1B09BC81-BFC8-4C1F-AFD7-5D750E4AF9D5}"/>
              </a:ext>
            </a:extLst>
          </p:cNvPr>
          <p:cNvSpPr txBox="1"/>
          <p:nvPr/>
        </p:nvSpPr>
        <p:spPr>
          <a:xfrm>
            <a:off x="3845998" y="6031124"/>
            <a:ext cx="4793299" cy="646331"/>
          </a:xfrm>
          <a:prstGeom prst="rect">
            <a:avLst/>
          </a:prstGeom>
          <a:noFill/>
        </p:spPr>
        <p:txBody>
          <a:bodyPr wrap="none" rtlCol="0">
            <a:spAutoFit/>
          </a:bodyPr>
          <a:lstStyle/>
          <a:p>
            <a:pPr algn="ctr"/>
            <a:r>
              <a:rPr kumimoji="1" lang="ja-JP" altLang="en-US" dirty="0"/>
              <a:t>スマートシティのデータ</a:t>
            </a:r>
            <a:endParaRPr kumimoji="1" lang="en-US" altLang="ja-JP" dirty="0"/>
          </a:p>
          <a:p>
            <a:pPr algn="ctr"/>
            <a:r>
              <a:rPr kumimoji="1" lang="ja-JP" altLang="en-US" dirty="0"/>
              <a:t>（出典：</a:t>
            </a:r>
            <a:r>
              <a:rPr kumimoji="1" lang="ja-JP" altLang="en-US" dirty="0">
                <a:hlinkClick r:id="rId4"/>
              </a:rPr>
              <a:t>スマートシティ官民連携プラットフォーム</a:t>
            </a:r>
            <a:r>
              <a:rPr kumimoji="1" lang="ja-JP" altLang="en-US" dirty="0"/>
              <a:t>）</a:t>
            </a:r>
          </a:p>
        </p:txBody>
      </p:sp>
    </p:spTree>
    <p:extLst>
      <p:ext uri="{BB962C8B-B14F-4D97-AF65-F5344CB8AC3E}">
        <p14:creationId xmlns:p14="http://schemas.microsoft.com/office/powerpoint/2010/main" val="2288054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ja-JP" altLang="en-US" sz="4000" dirty="0">
                <a:solidFill>
                  <a:srgbClr val="FFFFFF"/>
                </a:solidFill>
              </a:rPr>
              <a:t>ビッグデータとは？</a:t>
            </a:r>
          </a:p>
        </p:txBody>
      </p:sp>
      <p:sp>
        <p:nvSpPr>
          <p:cNvPr id="3" name="コンテンツ プレースホルダー 2">
            <a:extLst>
              <a:ext uri="{FF2B5EF4-FFF2-40B4-BE49-F238E27FC236}">
                <a16:creationId xmlns:a16="http://schemas.microsoft.com/office/drawing/2014/main" id="{1247E0E0-C81B-4623-8AFE-447FE0D213D8}"/>
              </a:ext>
            </a:extLst>
          </p:cNvPr>
          <p:cNvSpPr>
            <a:spLocks noGrp="1"/>
          </p:cNvSpPr>
          <p:nvPr>
            <p:ph idx="1"/>
          </p:nvPr>
        </p:nvSpPr>
        <p:spPr>
          <a:xfrm>
            <a:off x="5062654" y="2490436"/>
            <a:ext cx="6701883" cy="3567173"/>
          </a:xfrm>
        </p:spPr>
        <p:txBody>
          <a:bodyPr anchor="ctr">
            <a:normAutofit/>
          </a:bodyPr>
          <a:lstStyle/>
          <a:p>
            <a:r>
              <a:rPr kumimoji="1" lang="en-US" altLang="ja-JP" sz="2400" dirty="0"/>
              <a:t>3</a:t>
            </a:r>
            <a:r>
              <a:rPr kumimoji="1" lang="ja-JP" altLang="en-US" sz="2400" dirty="0"/>
              <a:t>つの</a:t>
            </a:r>
            <a:r>
              <a:rPr kumimoji="1" lang="en-US" altLang="ja-JP" sz="2400" dirty="0"/>
              <a:t>V</a:t>
            </a:r>
            <a:r>
              <a:rPr kumimoji="1" lang="ja-JP" altLang="en-US" sz="2400" dirty="0"/>
              <a:t>の定義</a:t>
            </a:r>
            <a:endParaRPr kumimoji="1" lang="en-US" altLang="ja-JP" sz="2400" dirty="0"/>
          </a:p>
          <a:p>
            <a:pPr marL="0" indent="0">
              <a:buNone/>
            </a:pPr>
            <a:r>
              <a:rPr lang="ja-JP" altLang="en-US" dirty="0"/>
              <a:t>①</a:t>
            </a:r>
            <a:r>
              <a:rPr lang="en-US" altLang="ja-JP" dirty="0">
                <a:solidFill>
                  <a:schemeClr val="accent1">
                    <a:lumMod val="60000"/>
                    <a:lumOff val="40000"/>
                  </a:schemeClr>
                </a:solidFill>
              </a:rPr>
              <a:t>V</a:t>
            </a:r>
            <a:r>
              <a:rPr lang="en-US" altLang="ja-JP" dirty="0"/>
              <a:t>olume</a:t>
            </a:r>
            <a:r>
              <a:rPr lang="ja-JP" altLang="en-US" dirty="0"/>
              <a:t>：</a:t>
            </a:r>
            <a:r>
              <a:rPr lang="ja-JP" altLang="en-US" dirty="0">
                <a:solidFill>
                  <a:schemeClr val="accent1">
                    <a:lumMod val="60000"/>
                    <a:lumOff val="40000"/>
                  </a:schemeClr>
                </a:solidFill>
              </a:rPr>
              <a:t>↗　難題：</a:t>
            </a:r>
            <a:r>
              <a:rPr lang="ja-JP" altLang="en-US" dirty="0"/>
              <a:t>データの保管、処理速度</a:t>
            </a:r>
            <a:r>
              <a:rPr lang="en-US" altLang="ja-JP" dirty="0"/>
              <a:t>…</a:t>
            </a:r>
          </a:p>
          <a:p>
            <a:pPr marL="0" indent="0">
              <a:buNone/>
            </a:pPr>
            <a:r>
              <a:rPr kumimoji="1" lang="ja-JP" altLang="en-US" sz="2400" dirty="0"/>
              <a:t>②</a:t>
            </a:r>
            <a:r>
              <a:rPr kumimoji="1" lang="en-US" altLang="ja-JP" sz="2400" dirty="0">
                <a:solidFill>
                  <a:schemeClr val="tx2">
                    <a:lumMod val="75000"/>
                  </a:schemeClr>
                </a:solidFill>
              </a:rPr>
              <a:t>V</a:t>
            </a:r>
            <a:r>
              <a:rPr kumimoji="1" lang="en-US" altLang="ja-JP" sz="2400" dirty="0"/>
              <a:t>ariety</a:t>
            </a:r>
            <a:r>
              <a:rPr kumimoji="1" lang="ja-JP" altLang="en-US" sz="2400" dirty="0"/>
              <a:t>：</a:t>
            </a:r>
            <a:r>
              <a:rPr lang="ja-JP" altLang="en-US" dirty="0">
                <a:solidFill>
                  <a:schemeClr val="tx2">
                    <a:lumMod val="75000"/>
                  </a:schemeClr>
                </a:solidFill>
              </a:rPr>
              <a:t>↗　難題：</a:t>
            </a:r>
            <a:r>
              <a:rPr lang="ja-JP" altLang="en-US" dirty="0"/>
              <a:t>解析の難易度、複雑度</a:t>
            </a:r>
            <a:r>
              <a:rPr lang="en-US" altLang="ja-JP" dirty="0"/>
              <a:t>…</a:t>
            </a:r>
          </a:p>
          <a:p>
            <a:pPr marL="0" indent="0">
              <a:buNone/>
            </a:pPr>
            <a:r>
              <a:rPr lang="ja-JP" altLang="en-US" dirty="0"/>
              <a:t>③</a:t>
            </a:r>
            <a:r>
              <a:rPr lang="en-US" altLang="ja-JP" dirty="0">
                <a:solidFill>
                  <a:srgbClr val="FF0000"/>
                </a:solidFill>
              </a:rPr>
              <a:t>V</a:t>
            </a:r>
            <a:r>
              <a:rPr lang="en-US" altLang="ja-JP" dirty="0"/>
              <a:t>elocity</a:t>
            </a:r>
            <a:r>
              <a:rPr lang="ja-JP" altLang="en-US" dirty="0"/>
              <a:t>：</a:t>
            </a:r>
            <a:r>
              <a:rPr lang="ja-JP" altLang="en-US" dirty="0">
                <a:solidFill>
                  <a:srgbClr val="FF0000"/>
                </a:solidFill>
              </a:rPr>
              <a:t>↗  難題：</a:t>
            </a:r>
            <a:r>
              <a:rPr lang="ja-JP" altLang="en-US" dirty="0"/>
              <a:t>データの安定性、有効性</a:t>
            </a:r>
            <a:r>
              <a:rPr lang="en-US" altLang="ja-JP" dirty="0"/>
              <a:t>…</a:t>
            </a:r>
          </a:p>
          <a:p>
            <a:pPr marL="0" indent="0">
              <a:buNone/>
            </a:pPr>
            <a:endParaRPr kumimoji="1" lang="ja-JP" altLang="en-US" sz="2400" dirty="0"/>
          </a:p>
        </p:txBody>
      </p:sp>
      <p:sp>
        <p:nvSpPr>
          <p:cNvPr id="4" name="楕円 3">
            <a:extLst>
              <a:ext uri="{FF2B5EF4-FFF2-40B4-BE49-F238E27FC236}">
                <a16:creationId xmlns:a16="http://schemas.microsoft.com/office/drawing/2014/main" id="{5B649028-1AA7-431C-9BC9-C88E1F3DF471}"/>
              </a:ext>
            </a:extLst>
          </p:cNvPr>
          <p:cNvSpPr/>
          <p:nvPr/>
        </p:nvSpPr>
        <p:spPr>
          <a:xfrm>
            <a:off x="2260144" y="2490436"/>
            <a:ext cx="1762813" cy="1762813"/>
          </a:xfrm>
          <a:prstGeom prst="ellipse">
            <a:avLst/>
          </a:prstGeom>
          <a:noFill/>
          <a:ln w="63500" cmpd="thinThick">
            <a:gradFill>
              <a:gsLst>
                <a:gs pos="16500">
                  <a:srgbClr val="E6F3D2"/>
                </a:gs>
                <a:gs pos="0">
                  <a:schemeClr val="accent1">
                    <a:lumMod val="20000"/>
                    <a:lumOff val="80000"/>
                  </a:schemeClr>
                </a:gs>
                <a:gs pos="33000">
                  <a:schemeClr val="accent1">
                    <a:lumMod val="60000"/>
                    <a:lumOff val="40000"/>
                  </a:schemeClr>
                </a:gs>
                <a:gs pos="63000">
                  <a:schemeClr val="accent1">
                    <a:lumMod val="45000"/>
                    <a:lumOff val="55000"/>
                  </a:schemeClr>
                </a:gs>
                <a:gs pos="100000">
                  <a:schemeClr val="accent1">
                    <a:lumMod val="5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量（</a:t>
            </a:r>
            <a:r>
              <a:rPr kumimoji="1" lang="en-US" altLang="ja-JP" dirty="0">
                <a:solidFill>
                  <a:srgbClr val="92D050"/>
                </a:solidFill>
              </a:rPr>
              <a:t>V</a:t>
            </a:r>
            <a:r>
              <a:rPr kumimoji="1" lang="en-US" altLang="ja-JP" dirty="0"/>
              <a:t>olume</a:t>
            </a:r>
            <a:r>
              <a:rPr kumimoji="1" lang="ja-JP" altLang="en-US" dirty="0"/>
              <a:t>）</a:t>
            </a:r>
          </a:p>
        </p:txBody>
      </p:sp>
      <p:sp>
        <p:nvSpPr>
          <p:cNvPr id="6" name="楕円 5">
            <a:extLst>
              <a:ext uri="{FF2B5EF4-FFF2-40B4-BE49-F238E27FC236}">
                <a16:creationId xmlns:a16="http://schemas.microsoft.com/office/drawing/2014/main" id="{16CD05A7-2285-4984-8534-FE54B9081B16}"/>
              </a:ext>
            </a:extLst>
          </p:cNvPr>
          <p:cNvSpPr/>
          <p:nvPr/>
        </p:nvSpPr>
        <p:spPr>
          <a:xfrm>
            <a:off x="1517261" y="3702538"/>
            <a:ext cx="1762813" cy="1762813"/>
          </a:xfrm>
          <a:prstGeom prst="ellipse">
            <a:avLst/>
          </a:prstGeom>
          <a:noFill/>
          <a:ln w="63500" cmpd="thinThick">
            <a:gradFill>
              <a:gsLst>
                <a:gs pos="16500">
                  <a:schemeClr val="tx2">
                    <a:lumMod val="40000"/>
                    <a:lumOff val="60000"/>
                  </a:schemeClr>
                </a:gs>
                <a:gs pos="0">
                  <a:schemeClr val="tx2">
                    <a:lumMod val="20000"/>
                    <a:lumOff val="80000"/>
                  </a:schemeClr>
                </a:gs>
                <a:gs pos="33000">
                  <a:schemeClr val="tx2">
                    <a:lumMod val="60000"/>
                    <a:lumOff val="40000"/>
                  </a:schemeClr>
                </a:gs>
                <a:gs pos="63000">
                  <a:schemeClr val="tx2">
                    <a:lumMod val="75000"/>
                  </a:schemeClr>
                </a:gs>
                <a:gs pos="100000">
                  <a:schemeClr val="bg2">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複雑性・</a:t>
            </a:r>
            <a:endParaRPr kumimoji="1" lang="en-US" altLang="ja-JP" dirty="0"/>
          </a:p>
          <a:p>
            <a:pPr algn="ctr"/>
            <a:r>
              <a:rPr kumimoji="1" lang="ja-JP" altLang="en-US" dirty="0"/>
              <a:t>多様性（</a:t>
            </a:r>
            <a:r>
              <a:rPr kumimoji="1" lang="en-US" altLang="ja-JP" dirty="0">
                <a:solidFill>
                  <a:schemeClr val="tx2">
                    <a:lumMod val="75000"/>
                  </a:schemeClr>
                </a:solidFill>
              </a:rPr>
              <a:t>V</a:t>
            </a:r>
            <a:r>
              <a:rPr kumimoji="1" lang="en-US" altLang="ja-JP" dirty="0"/>
              <a:t>ariety</a:t>
            </a:r>
            <a:r>
              <a:rPr kumimoji="1" lang="ja-JP" altLang="en-US" dirty="0"/>
              <a:t>）</a:t>
            </a:r>
          </a:p>
        </p:txBody>
      </p:sp>
      <p:sp>
        <p:nvSpPr>
          <p:cNvPr id="8" name="楕円 7">
            <a:extLst>
              <a:ext uri="{FF2B5EF4-FFF2-40B4-BE49-F238E27FC236}">
                <a16:creationId xmlns:a16="http://schemas.microsoft.com/office/drawing/2014/main" id="{C37BF2C3-8722-45D5-A697-781DDEA397AF}"/>
              </a:ext>
            </a:extLst>
          </p:cNvPr>
          <p:cNvSpPr/>
          <p:nvPr/>
        </p:nvSpPr>
        <p:spPr>
          <a:xfrm>
            <a:off x="3000555" y="3702538"/>
            <a:ext cx="1762813" cy="1762813"/>
          </a:xfrm>
          <a:prstGeom prst="ellipse">
            <a:avLst/>
          </a:prstGeom>
          <a:noFill/>
          <a:ln w="63500" cmpd="thinThick">
            <a:gradFill>
              <a:gsLst>
                <a:gs pos="12000">
                  <a:srgbClr val="FF9999"/>
                </a:gs>
                <a:gs pos="0">
                  <a:srgbClr val="FFCCCC"/>
                </a:gs>
                <a:gs pos="33000">
                  <a:srgbClr val="FF5050"/>
                </a:gs>
                <a:gs pos="63000">
                  <a:srgbClr val="CC0000"/>
                </a:gs>
                <a:gs pos="100000">
                  <a:srgbClr val="FF0000"/>
                </a:gs>
              </a:gsLst>
              <a:lin ang="5400000" scaled="1"/>
            </a:gra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発生頻度・更新頻度（</a:t>
            </a:r>
            <a:r>
              <a:rPr kumimoji="1" lang="en-US" altLang="ja-JP" dirty="0">
                <a:solidFill>
                  <a:srgbClr val="FF0000"/>
                </a:solidFill>
              </a:rPr>
              <a:t>V</a:t>
            </a:r>
            <a:r>
              <a:rPr kumimoji="1" lang="en-US" altLang="ja-JP" dirty="0"/>
              <a:t>elocity</a:t>
            </a:r>
            <a:r>
              <a:rPr kumimoji="1" lang="ja-JP" altLang="en-US" dirty="0"/>
              <a:t>）</a:t>
            </a:r>
          </a:p>
        </p:txBody>
      </p:sp>
    </p:spTree>
    <p:extLst>
      <p:ext uri="{BB962C8B-B14F-4D97-AF65-F5344CB8AC3E}">
        <p14:creationId xmlns:p14="http://schemas.microsoft.com/office/powerpoint/2010/main" val="3009298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ja-JP" altLang="en-US" sz="4000" dirty="0">
                <a:solidFill>
                  <a:srgbClr val="FFFFFF"/>
                </a:solidFill>
              </a:rPr>
              <a:t>ビッグデータとは？</a:t>
            </a:r>
          </a:p>
        </p:txBody>
      </p:sp>
      <p:pic>
        <p:nvPicPr>
          <p:cNvPr id="1026" name="Picture 2" descr="One percent of Googlers get to visit a data center, but I did">
            <a:extLst>
              <a:ext uri="{FF2B5EF4-FFF2-40B4-BE49-F238E27FC236}">
                <a16:creationId xmlns:a16="http://schemas.microsoft.com/office/drawing/2014/main" id="{3E05EEFC-4CCD-4D83-BDED-58220A09D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678" y="2298545"/>
            <a:ext cx="3724507" cy="209503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B3BD309-1FCE-4C81-91F5-D531D47543CC}"/>
              </a:ext>
            </a:extLst>
          </p:cNvPr>
          <p:cNvSpPr txBox="1"/>
          <p:nvPr/>
        </p:nvSpPr>
        <p:spPr>
          <a:xfrm>
            <a:off x="1387144" y="4393580"/>
            <a:ext cx="2313454" cy="646331"/>
          </a:xfrm>
          <a:prstGeom prst="rect">
            <a:avLst/>
          </a:prstGeom>
          <a:noFill/>
        </p:spPr>
        <p:txBody>
          <a:bodyPr wrap="none" rtlCol="0">
            <a:spAutoFit/>
          </a:bodyPr>
          <a:lstStyle/>
          <a:p>
            <a:pPr algn="ctr"/>
            <a:r>
              <a:rPr kumimoji="1" lang="en-US" altLang="ja-JP" dirty="0"/>
              <a:t>Google</a:t>
            </a:r>
            <a:r>
              <a:rPr kumimoji="1" lang="ja-JP" altLang="en-US" dirty="0"/>
              <a:t>データセンター</a:t>
            </a:r>
            <a:endParaRPr kumimoji="1" lang="en-US" altLang="ja-JP" dirty="0"/>
          </a:p>
          <a:p>
            <a:pPr algn="ctr"/>
            <a:r>
              <a:rPr kumimoji="1" lang="ja-JP" altLang="en-US" dirty="0">
                <a:solidFill>
                  <a:srgbClr val="FFFF00"/>
                </a:solidFill>
              </a:rPr>
              <a:t>（ビッグデータの保管）</a:t>
            </a:r>
          </a:p>
        </p:txBody>
      </p:sp>
      <p:pic>
        <p:nvPicPr>
          <p:cNvPr id="2050" name="Picture 2" descr="TSUBAME3.0">
            <a:extLst>
              <a:ext uri="{FF2B5EF4-FFF2-40B4-BE49-F238E27FC236}">
                <a16:creationId xmlns:a16="http://schemas.microsoft.com/office/drawing/2014/main" id="{499628C7-3A18-41B5-A17E-416B2778EA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504" y="357285"/>
            <a:ext cx="3724508" cy="209831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E3375E6-B8E0-40CB-82A2-E5963EAF3698}"/>
              </a:ext>
            </a:extLst>
          </p:cNvPr>
          <p:cNvSpPr txBox="1"/>
          <p:nvPr/>
        </p:nvSpPr>
        <p:spPr>
          <a:xfrm>
            <a:off x="5773493" y="2455600"/>
            <a:ext cx="2890535" cy="646331"/>
          </a:xfrm>
          <a:prstGeom prst="rect">
            <a:avLst/>
          </a:prstGeom>
          <a:noFill/>
        </p:spPr>
        <p:txBody>
          <a:bodyPr wrap="none" rtlCol="0">
            <a:spAutoFit/>
          </a:bodyPr>
          <a:lstStyle/>
          <a:p>
            <a:pPr algn="ctr"/>
            <a:r>
              <a:rPr kumimoji="1" lang="ja-JP" altLang="en-US" dirty="0"/>
              <a:t>東工大スパコン</a:t>
            </a:r>
            <a:r>
              <a:rPr kumimoji="1" lang="en-US" altLang="ja-JP" dirty="0"/>
              <a:t>TSUBAME</a:t>
            </a:r>
          </a:p>
          <a:p>
            <a:pPr algn="ctr"/>
            <a:r>
              <a:rPr kumimoji="1" lang="ja-JP" altLang="en-US" dirty="0">
                <a:solidFill>
                  <a:srgbClr val="FFFF00"/>
                </a:solidFill>
              </a:rPr>
              <a:t>（ビッグデータの処理・解析）</a:t>
            </a:r>
          </a:p>
        </p:txBody>
      </p:sp>
      <p:pic>
        <p:nvPicPr>
          <p:cNvPr id="3074" name="Picture 2" descr="AWSって何？Amazonのクラウドサービスの特徴とメリット | 安心安全の ...">
            <a:extLst>
              <a:ext uri="{FF2B5EF4-FFF2-40B4-BE49-F238E27FC236}">
                <a16:creationId xmlns:a16="http://schemas.microsoft.com/office/drawing/2014/main" id="{FE1C9E58-33CD-4671-9E57-9CBC7E9E05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2413" y="3690645"/>
            <a:ext cx="3061404" cy="191337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CE1ECF0-2474-4FAD-BC21-F7113CF2C798}"/>
              </a:ext>
            </a:extLst>
          </p:cNvPr>
          <p:cNvSpPr txBox="1"/>
          <p:nvPr/>
        </p:nvSpPr>
        <p:spPr>
          <a:xfrm>
            <a:off x="4822975" y="5604022"/>
            <a:ext cx="2890535" cy="646331"/>
          </a:xfrm>
          <a:prstGeom prst="rect">
            <a:avLst/>
          </a:prstGeom>
          <a:noFill/>
        </p:spPr>
        <p:txBody>
          <a:bodyPr wrap="none" rtlCol="0">
            <a:spAutoFit/>
          </a:bodyPr>
          <a:lstStyle/>
          <a:p>
            <a:pPr algn="ctr"/>
            <a:r>
              <a:rPr kumimoji="1" lang="en-US" altLang="ja-JP" dirty="0"/>
              <a:t>Amazon</a:t>
            </a:r>
            <a:r>
              <a:rPr kumimoji="1" lang="ja-JP" altLang="en-US" dirty="0"/>
              <a:t>のクラウドサービス</a:t>
            </a:r>
            <a:endParaRPr kumimoji="1" lang="en-US" altLang="ja-JP" dirty="0"/>
          </a:p>
          <a:p>
            <a:pPr algn="ctr"/>
            <a:r>
              <a:rPr kumimoji="1" lang="ja-JP" altLang="en-US" dirty="0">
                <a:solidFill>
                  <a:srgbClr val="FFFF00"/>
                </a:solidFill>
              </a:rPr>
              <a:t>（ビッグデータの処理・解析）</a:t>
            </a:r>
          </a:p>
        </p:txBody>
      </p:sp>
      <p:pic>
        <p:nvPicPr>
          <p:cNvPr id="6" name="Picture 2">
            <a:extLst>
              <a:ext uri="{FF2B5EF4-FFF2-40B4-BE49-F238E27FC236}">
                <a16:creationId xmlns:a16="http://schemas.microsoft.com/office/drawing/2014/main" id="{27066A02-AEAC-46FF-8A0B-6650227F22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2210" y="3084449"/>
            <a:ext cx="3206112" cy="225613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10AF9C5-5AAB-4C9D-A123-08DFFD3F594F}"/>
              </a:ext>
            </a:extLst>
          </p:cNvPr>
          <p:cNvSpPr txBox="1"/>
          <p:nvPr/>
        </p:nvSpPr>
        <p:spPr>
          <a:xfrm>
            <a:off x="8378703" y="5419809"/>
            <a:ext cx="2993127" cy="646331"/>
          </a:xfrm>
          <a:prstGeom prst="rect">
            <a:avLst/>
          </a:prstGeom>
          <a:noFill/>
        </p:spPr>
        <p:txBody>
          <a:bodyPr wrap="none" rtlCol="0">
            <a:spAutoFit/>
          </a:bodyPr>
          <a:lstStyle/>
          <a:p>
            <a:pPr algn="ctr"/>
            <a:r>
              <a:rPr kumimoji="1" lang="en-US" altLang="ja-JP" dirty="0"/>
              <a:t>IBM 50</a:t>
            </a:r>
            <a:r>
              <a:rPr kumimoji="1" lang="ja-JP" altLang="en-US" dirty="0"/>
              <a:t>ビット量子コンピュータ</a:t>
            </a:r>
            <a:endParaRPr kumimoji="1" lang="en-US" altLang="ja-JP" dirty="0"/>
          </a:p>
          <a:p>
            <a:pPr algn="ctr"/>
            <a:r>
              <a:rPr kumimoji="1" lang="ja-JP" altLang="en-US" dirty="0">
                <a:solidFill>
                  <a:srgbClr val="FFFF00"/>
                </a:solidFill>
              </a:rPr>
              <a:t>（ビッグデータの処理・解析）</a:t>
            </a:r>
          </a:p>
        </p:txBody>
      </p:sp>
    </p:spTree>
    <p:extLst>
      <p:ext uri="{BB962C8B-B14F-4D97-AF65-F5344CB8AC3E}">
        <p14:creationId xmlns:p14="http://schemas.microsoft.com/office/powerpoint/2010/main" val="3288799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ja-JP" altLang="en-US" sz="4000" dirty="0">
                <a:solidFill>
                  <a:srgbClr val="FFFFFF"/>
                </a:solidFill>
              </a:rPr>
              <a:t>まとめ</a:t>
            </a:r>
          </a:p>
        </p:txBody>
      </p:sp>
      <p:sp>
        <p:nvSpPr>
          <p:cNvPr id="3" name="コンテンツ プレースホルダー 2">
            <a:extLst>
              <a:ext uri="{FF2B5EF4-FFF2-40B4-BE49-F238E27FC236}">
                <a16:creationId xmlns:a16="http://schemas.microsoft.com/office/drawing/2014/main" id="{1247E0E0-C81B-4623-8AFE-447FE0D213D8}"/>
              </a:ext>
            </a:extLst>
          </p:cNvPr>
          <p:cNvSpPr>
            <a:spLocks noGrp="1"/>
          </p:cNvSpPr>
          <p:nvPr>
            <p:ph idx="1"/>
          </p:nvPr>
        </p:nvSpPr>
        <p:spPr>
          <a:xfrm>
            <a:off x="1367624" y="2490436"/>
            <a:ext cx="9708995" cy="3567173"/>
          </a:xfrm>
        </p:spPr>
        <p:txBody>
          <a:bodyPr anchor="ctr">
            <a:normAutofit/>
          </a:bodyPr>
          <a:lstStyle/>
          <a:p>
            <a:r>
              <a:rPr kumimoji="1" lang="ja-JP" altLang="en-US" sz="2400" dirty="0"/>
              <a:t>データは</a:t>
            </a:r>
            <a:r>
              <a:rPr kumimoji="1" lang="en-US" altLang="ja-JP" sz="2400" dirty="0"/>
              <a:t>AI</a:t>
            </a:r>
            <a:r>
              <a:rPr kumimoji="1" lang="ja-JP" altLang="en-US" sz="2400" dirty="0"/>
              <a:t>のインプット</a:t>
            </a:r>
            <a:endParaRPr kumimoji="1" lang="en-US" altLang="ja-JP" sz="2400" dirty="0"/>
          </a:p>
          <a:p>
            <a:r>
              <a:rPr kumimoji="1" lang="ja-JP" altLang="en-US" sz="2400" dirty="0"/>
              <a:t>コンピュータの処理対象のデータは</a:t>
            </a:r>
            <a:r>
              <a:rPr kumimoji="1" lang="en-US" altLang="ja-JP" sz="2400" dirty="0">
                <a:solidFill>
                  <a:srgbClr val="FFFF00"/>
                </a:solidFill>
              </a:rPr>
              <a:t>0</a:t>
            </a:r>
            <a:r>
              <a:rPr kumimoji="1" lang="ja-JP" altLang="en-US" sz="2400" dirty="0">
                <a:solidFill>
                  <a:srgbClr val="FFFF00"/>
                </a:solidFill>
              </a:rPr>
              <a:t>と</a:t>
            </a:r>
            <a:r>
              <a:rPr kumimoji="1" lang="en-US" altLang="ja-JP" sz="2400" dirty="0">
                <a:solidFill>
                  <a:srgbClr val="FFFF00"/>
                </a:solidFill>
              </a:rPr>
              <a:t>1</a:t>
            </a:r>
            <a:r>
              <a:rPr kumimoji="1" lang="ja-JP" altLang="en-US" sz="2400" dirty="0"/>
              <a:t>の</a:t>
            </a:r>
            <a:r>
              <a:rPr kumimoji="1" lang="en-US" altLang="ja-JP" sz="2400" dirty="0"/>
              <a:t>2</a:t>
            </a:r>
            <a:r>
              <a:rPr kumimoji="1" lang="ja-JP" altLang="en-US" sz="2400" dirty="0"/>
              <a:t>進数</a:t>
            </a:r>
            <a:r>
              <a:rPr lang="ja-JP" altLang="en-US" dirty="0"/>
              <a:t>のデジタル情報</a:t>
            </a:r>
            <a:endParaRPr kumimoji="1" lang="en-US" altLang="ja-JP" sz="2400" dirty="0"/>
          </a:p>
          <a:p>
            <a:r>
              <a:rPr kumimoji="1" lang="ja-JP" altLang="en-US" sz="2400" dirty="0"/>
              <a:t>ビッグデータとは単に</a:t>
            </a:r>
            <a:r>
              <a:rPr kumimoji="1" lang="ja-JP" altLang="en-US" sz="2400" dirty="0">
                <a:solidFill>
                  <a:schemeClr val="accent1">
                    <a:lumMod val="60000"/>
                    <a:lumOff val="40000"/>
                  </a:schemeClr>
                </a:solidFill>
              </a:rPr>
              <a:t>量</a:t>
            </a:r>
            <a:r>
              <a:rPr kumimoji="1" lang="ja-JP" altLang="en-US" sz="2400" dirty="0"/>
              <a:t>が多いだけでなく、様々な</a:t>
            </a:r>
            <a:r>
              <a:rPr kumimoji="1" lang="ja-JP" altLang="en-US" sz="2400" dirty="0">
                <a:solidFill>
                  <a:schemeClr val="tx2">
                    <a:lumMod val="75000"/>
                  </a:schemeClr>
                </a:solidFill>
              </a:rPr>
              <a:t>種類・形式</a:t>
            </a:r>
            <a:r>
              <a:rPr kumimoji="1" lang="ja-JP" altLang="en-US" sz="2400" dirty="0"/>
              <a:t>が含まれる非構造化データ・非定型的データであり、さらに、日々膨大に生成・記録される</a:t>
            </a:r>
            <a:r>
              <a:rPr kumimoji="1" lang="ja-JP" altLang="en-US" sz="2400" dirty="0">
                <a:solidFill>
                  <a:srgbClr val="FF0000"/>
                </a:solidFill>
              </a:rPr>
              <a:t>時系列性・リアルタイム性</a:t>
            </a:r>
            <a:r>
              <a:rPr kumimoji="1" lang="ja-JP" altLang="en-US" sz="2400" dirty="0"/>
              <a:t>のあるようなものを指す</a:t>
            </a:r>
            <a:endParaRPr kumimoji="1" lang="en-US" altLang="ja-JP" sz="2400" dirty="0"/>
          </a:p>
          <a:p>
            <a:r>
              <a:rPr kumimoji="1" lang="ja-JP" altLang="en-US" sz="2400" dirty="0"/>
              <a:t>ビッグデータの</a:t>
            </a:r>
            <a:r>
              <a:rPr kumimoji="1" lang="ja-JP" altLang="en-US" sz="2400" dirty="0">
                <a:solidFill>
                  <a:srgbClr val="FFC000"/>
                </a:solidFill>
              </a:rPr>
              <a:t>保管・処理・解析</a:t>
            </a:r>
            <a:r>
              <a:rPr kumimoji="1" lang="ja-JP" altLang="en-US" sz="2400" dirty="0"/>
              <a:t>などはとても難しい</a:t>
            </a:r>
          </a:p>
        </p:txBody>
      </p:sp>
    </p:spTree>
    <p:extLst>
      <p:ext uri="{BB962C8B-B14F-4D97-AF65-F5344CB8AC3E}">
        <p14:creationId xmlns:p14="http://schemas.microsoft.com/office/powerpoint/2010/main" val="3776832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63651" y="2822949"/>
            <a:ext cx="10264697" cy="1212102"/>
          </a:xfrm>
        </p:spPr>
        <p:txBody>
          <a:bodyPr>
            <a:normAutofit/>
          </a:bodyPr>
          <a:lstStyle/>
          <a:p>
            <a:pPr algn="ctr"/>
            <a:r>
              <a:rPr kumimoji="1" lang="ja-JP" altLang="en-US" sz="4000" dirty="0">
                <a:solidFill>
                  <a:srgbClr val="FFFFFF"/>
                </a:solidFill>
              </a:rPr>
              <a:t>ご清聴ありがとうございました</a:t>
            </a:r>
          </a:p>
        </p:txBody>
      </p:sp>
    </p:spTree>
    <p:extLst>
      <p:ext uri="{BB962C8B-B14F-4D97-AF65-F5344CB8AC3E}">
        <p14:creationId xmlns:p14="http://schemas.microsoft.com/office/powerpoint/2010/main" val="238915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en-US" altLang="ja-JP" sz="4000" dirty="0"/>
              <a:t>System</a:t>
            </a:r>
            <a:endParaRPr kumimoji="1" lang="ja-JP" altLang="en-US" sz="4000" dirty="0"/>
          </a:p>
        </p:txBody>
      </p:sp>
      <p:sp>
        <p:nvSpPr>
          <p:cNvPr id="3" name="コンテンツ プレースホルダー 2">
            <a:extLst>
              <a:ext uri="{FF2B5EF4-FFF2-40B4-BE49-F238E27FC236}">
                <a16:creationId xmlns:a16="http://schemas.microsoft.com/office/drawing/2014/main" id="{1247E0E0-C81B-4623-8AFE-447FE0D213D8}"/>
              </a:ext>
            </a:extLst>
          </p:cNvPr>
          <p:cNvSpPr>
            <a:spLocks noGrp="1"/>
          </p:cNvSpPr>
          <p:nvPr>
            <p:ph idx="1"/>
          </p:nvPr>
        </p:nvSpPr>
        <p:spPr>
          <a:xfrm>
            <a:off x="1236356" y="1934255"/>
            <a:ext cx="9708995" cy="486228"/>
          </a:xfrm>
        </p:spPr>
        <p:txBody>
          <a:bodyPr anchor="ctr">
            <a:normAutofit lnSpcReduction="10000"/>
          </a:bodyPr>
          <a:lstStyle/>
          <a:p>
            <a:r>
              <a:rPr kumimoji="1" lang="en-US" altLang="ja-JP" sz="2400" dirty="0"/>
              <a:t>A</a:t>
            </a:r>
            <a:r>
              <a:rPr kumimoji="1" lang="ja-JP" altLang="en-US" sz="2400" dirty="0"/>
              <a:t> </a:t>
            </a:r>
            <a:r>
              <a:rPr kumimoji="1" lang="en-US" altLang="ja-JP" sz="2400" dirty="0"/>
              <a:t>system</a:t>
            </a:r>
            <a:r>
              <a:rPr kumimoji="1" lang="ja-JP" altLang="en-US" sz="2400" dirty="0"/>
              <a:t> </a:t>
            </a:r>
            <a:r>
              <a:rPr kumimoji="1" lang="en-US" altLang="ja-JP" sz="2400" dirty="0"/>
              <a:t>has</a:t>
            </a:r>
            <a:r>
              <a:rPr kumimoji="1" lang="ja-JP" altLang="en-US" sz="2400" dirty="0"/>
              <a:t> </a:t>
            </a:r>
            <a:r>
              <a:rPr kumimoji="1" lang="en-US" altLang="ja-JP" sz="2400" dirty="0"/>
              <a:t>input</a:t>
            </a:r>
            <a:r>
              <a:rPr kumimoji="1" lang="ja-JP" altLang="en-US" sz="2400" dirty="0"/>
              <a:t> </a:t>
            </a:r>
            <a:r>
              <a:rPr kumimoji="1" lang="en-US" altLang="ja-JP" sz="2400" dirty="0"/>
              <a:t>and</a:t>
            </a:r>
            <a:r>
              <a:rPr kumimoji="1" lang="ja-JP" altLang="en-US" sz="2400" dirty="0"/>
              <a:t> </a:t>
            </a:r>
            <a:r>
              <a:rPr kumimoji="1" lang="en-US" altLang="ja-JP" sz="2400" dirty="0"/>
              <a:t>output.</a:t>
            </a:r>
            <a:endParaRPr kumimoji="1" lang="ja-JP" altLang="en-US" sz="2400" dirty="0"/>
          </a:p>
        </p:txBody>
      </p:sp>
      <p:sp>
        <p:nvSpPr>
          <p:cNvPr id="4" name="正方形/長方形 3">
            <a:extLst>
              <a:ext uri="{FF2B5EF4-FFF2-40B4-BE49-F238E27FC236}">
                <a16:creationId xmlns:a16="http://schemas.microsoft.com/office/drawing/2014/main" id="{FC3CFA3F-DA18-484B-84C2-772D055B6610}"/>
              </a:ext>
            </a:extLst>
          </p:cNvPr>
          <p:cNvSpPr/>
          <p:nvPr/>
        </p:nvSpPr>
        <p:spPr>
          <a:xfrm>
            <a:off x="4506012" y="3304095"/>
            <a:ext cx="2592372" cy="1791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t>System</a:t>
            </a:r>
            <a:endParaRPr kumimoji="1" lang="ja-JP" altLang="en-US" sz="4000" dirty="0"/>
          </a:p>
        </p:txBody>
      </p:sp>
      <p:cxnSp>
        <p:nvCxnSpPr>
          <p:cNvPr id="6" name="直線矢印コネクタ 5">
            <a:extLst>
              <a:ext uri="{FF2B5EF4-FFF2-40B4-BE49-F238E27FC236}">
                <a16:creationId xmlns:a16="http://schemas.microsoft.com/office/drawing/2014/main" id="{0C4B0118-8F25-4724-813B-06F03CD26165}"/>
              </a:ext>
            </a:extLst>
          </p:cNvPr>
          <p:cNvCxnSpPr>
            <a:cxnSpLocks/>
            <a:endCxn id="4" idx="1"/>
          </p:cNvCxnSpPr>
          <p:nvPr/>
        </p:nvCxnSpPr>
        <p:spPr>
          <a:xfrm>
            <a:off x="2837468" y="4199641"/>
            <a:ext cx="1668544" cy="1"/>
          </a:xfrm>
          <a:prstGeom prst="straightConnector1">
            <a:avLst/>
          </a:prstGeom>
          <a:ln w="79375">
            <a:tailEnd type="triangle"/>
          </a:ln>
        </p:spPr>
        <p:style>
          <a:lnRef idx="3">
            <a:schemeClr val="accent5"/>
          </a:lnRef>
          <a:fillRef idx="0">
            <a:schemeClr val="accent5"/>
          </a:fillRef>
          <a:effectRef idx="2">
            <a:schemeClr val="accent5"/>
          </a:effectRef>
          <a:fontRef idx="minor">
            <a:schemeClr val="tx1"/>
          </a:fontRef>
        </p:style>
      </p:cxnSp>
      <p:cxnSp>
        <p:nvCxnSpPr>
          <p:cNvPr id="7" name="直線矢印コネクタ 6">
            <a:extLst>
              <a:ext uri="{FF2B5EF4-FFF2-40B4-BE49-F238E27FC236}">
                <a16:creationId xmlns:a16="http://schemas.microsoft.com/office/drawing/2014/main" id="{7ED771E2-F2EF-40B4-AC10-9CB7F46E159C}"/>
              </a:ext>
            </a:extLst>
          </p:cNvPr>
          <p:cNvCxnSpPr>
            <a:cxnSpLocks/>
          </p:cNvCxnSpPr>
          <p:nvPr/>
        </p:nvCxnSpPr>
        <p:spPr>
          <a:xfrm>
            <a:off x="7098384" y="4199641"/>
            <a:ext cx="1668544" cy="1"/>
          </a:xfrm>
          <a:prstGeom prst="straightConnector1">
            <a:avLst/>
          </a:prstGeom>
          <a:ln w="79375">
            <a:tailEnd type="triangle"/>
          </a:ln>
        </p:spPr>
        <p:style>
          <a:lnRef idx="3">
            <a:schemeClr val="accent5"/>
          </a:lnRef>
          <a:fillRef idx="0">
            <a:schemeClr val="accent5"/>
          </a:fillRef>
          <a:effectRef idx="2">
            <a:schemeClr val="accent5"/>
          </a:effectRef>
          <a:fontRef idx="minor">
            <a:schemeClr val="tx1"/>
          </a:fontRef>
        </p:style>
      </p:cxnSp>
      <p:sp>
        <p:nvSpPr>
          <p:cNvPr id="9" name="テキスト ボックス 8">
            <a:extLst>
              <a:ext uri="{FF2B5EF4-FFF2-40B4-BE49-F238E27FC236}">
                <a16:creationId xmlns:a16="http://schemas.microsoft.com/office/drawing/2014/main" id="{64B7EC1F-53E7-4EB0-853E-F49EF553F0AA}"/>
              </a:ext>
            </a:extLst>
          </p:cNvPr>
          <p:cNvSpPr txBox="1"/>
          <p:nvPr/>
        </p:nvSpPr>
        <p:spPr>
          <a:xfrm>
            <a:off x="3035430" y="3629320"/>
            <a:ext cx="1121790" cy="369332"/>
          </a:xfrm>
          <a:prstGeom prst="rect">
            <a:avLst/>
          </a:prstGeom>
          <a:noFill/>
        </p:spPr>
        <p:txBody>
          <a:bodyPr wrap="square" rtlCol="0">
            <a:spAutoFit/>
          </a:bodyPr>
          <a:lstStyle/>
          <a:p>
            <a:pPr algn="ctr"/>
            <a:r>
              <a:rPr kumimoji="1" lang="en-US" altLang="ja-JP" dirty="0"/>
              <a:t>Input</a:t>
            </a:r>
            <a:endParaRPr kumimoji="1" lang="ja-JP" altLang="en-US" dirty="0"/>
          </a:p>
        </p:txBody>
      </p:sp>
      <p:sp>
        <p:nvSpPr>
          <p:cNvPr id="65" name="テキスト ボックス 64">
            <a:extLst>
              <a:ext uri="{FF2B5EF4-FFF2-40B4-BE49-F238E27FC236}">
                <a16:creationId xmlns:a16="http://schemas.microsoft.com/office/drawing/2014/main" id="{C79EE56C-822A-4540-AA7F-75106753ED35}"/>
              </a:ext>
            </a:extLst>
          </p:cNvPr>
          <p:cNvSpPr txBox="1"/>
          <p:nvPr/>
        </p:nvSpPr>
        <p:spPr>
          <a:xfrm>
            <a:off x="7239786" y="3629320"/>
            <a:ext cx="1121790" cy="369332"/>
          </a:xfrm>
          <a:prstGeom prst="rect">
            <a:avLst/>
          </a:prstGeom>
          <a:noFill/>
        </p:spPr>
        <p:txBody>
          <a:bodyPr wrap="square" rtlCol="0">
            <a:spAutoFit/>
          </a:bodyPr>
          <a:lstStyle/>
          <a:p>
            <a:pPr algn="ctr"/>
            <a:r>
              <a:rPr kumimoji="1" lang="en-US" altLang="ja-JP" dirty="0"/>
              <a:t>Output</a:t>
            </a:r>
            <a:endParaRPr kumimoji="1" lang="ja-JP" altLang="en-US" dirty="0"/>
          </a:p>
        </p:txBody>
      </p:sp>
    </p:spTree>
    <p:extLst>
      <p:ext uri="{BB962C8B-B14F-4D97-AF65-F5344CB8AC3E}">
        <p14:creationId xmlns:p14="http://schemas.microsoft.com/office/powerpoint/2010/main" val="3101830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21859A7D-5A19-4170-B132-C11642231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6413" y="74372"/>
            <a:ext cx="2443088" cy="2443086"/>
          </a:xfrm>
          <a:prstGeom prst="rect">
            <a:avLst/>
          </a:prstGeom>
        </p:spPr>
      </p:pic>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ja-JP" altLang="en-US" sz="4000" dirty="0">
                <a:solidFill>
                  <a:srgbClr val="FFFFFF"/>
                </a:solidFill>
              </a:rPr>
              <a:t>システム</a:t>
            </a:r>
          </a:p>
        </p:txBody>
      </p:sp>
      <p:pic>
        <p:nvPicPr>
          <p:cNvPr id="1026" name="Picture 2">
            <a:extLst>
              <a:ext uri="{FF2B5EF4-FFF2-40B4-BE49-F238E27FC236}">
                <a16:creationId xmlns:a16="http://schemas.microsoft.com/office/drawing/2014/main" id="{346898BB-B2C5-4700-855A-65B87039E7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9226" b="4605"/>
          <a:stretch/>
        </p:blipFill>
        <p:spPr bwMode="auto">
          <a:xfrm>
            <a:off x="3475407" y="291908"/>
            <a:ext cx="1165188" cy="1798165"/>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42317845-306B-42DE-B1AF-1D69418AEC87}"/>
              </a:ext>
            </a:extLst>
          </p:cNvPr>
          <p:cNvPicPr>
            <a:picLocks noChangeAspect="1"/>
          </p:cNvPicPr>
          <p:nvPr/>
        </p:nvPicPr>
        <p:blipFill rotWithShape="1">
          <a:blip r:embed="rId5"/>
          <a:srcRect l="17441" t="12887" r="41238" b="17765"/>
          <a:stretch/>
        </p:blipFill>
        <p:spPr>
          <a:xfrm>
            <a:off x="5324494" y="1055291"/>
            <a:ext cx="3305632" cy="2560564"/>
          </a:xfrm>
          <a:prstGeom prst="rect">
            <a:avLst/>
          </a:prstGeom>
        </p:spPr>
      </p:pic>
      <p:sp>
        <p:nvSpPr>
          <p:cNvPr id="8" name="テキスト ボックス 7">
            <a:extLst>
              <a:ext uri="{FF2B5EF4-FFF2-40B4-BE49-F238E27FC236}">
                <a16:creationId xmlns:a16="http://schemas.microsoft.com/office/drawing/2014/main" id="{CF3A87D1-3738-489D-A362-CE85EEA95CD1}"/>
              </a:ext>
            </a:extLst>
          </p:cNvPr>
          <p:cNvSpPr txBox="1"/>
          <p:nvPr/>
        </p:nvSpPr>
        <p:spPr>
          <a:xfrm>
            <a:off x="3102466" y="2230643"/>
            <a:ext cx="1954381" cy="646331"/>
          </a:xfrm>
          <a:prstGeom prst="rect">
            <a:avLst/>
          </a:prstGeom>
          <a:noFill/>
        </p:spPr>
        <p:txBody>
          <a:bodyPr wrap="none" rtlCol="0">
            <a:spAutoFit/>
          </a:bodyPr>
          <a:lstStyle/>
          <a:p>
            <a:r>
              <a:rPr kumimoji="1" lang="ja-JP" altLang="en-US" dirty="0"/>
              <a:t>音声認識システム</a:t>
            </a:r>
            <a:endParaRPr kumimoji="1" lang="en-US" altLang="ja-JP" dirty="0"/>
          </a:p>
          <a:p>
            <a:r>
              <a:rPr kumimoji="1" lang="ja-JP" altLang="en-US" dirty="0"/>
              <a:t>（</a:t>
            </a:r>
            <a:r>
              <a:rPr kumimoji="1" lang="en-US" altLang="ja-JP" dirty="0"/>
              <a:t>e.g. Siri, Alexa</a:t>
            </a:r>
            <a:r>
              <a:rPr kumimoji="1" lang="ja-JP" altLang="en-US" dirty="0"/>
              <a:t>）</a:t>
            </a:r>
          </a:p>
        </p:txBody>
      </p:sp>
      <p:sp>
        <p:nvSpPr>
          <p:cNvPr id="9" name="テキスト ボックス 8">
            <a:extLst>
              <a:ext uri="{FF2B5EF4-FFF2-40B4-BE49-F238E27FC236}">
                <a16:creationId xmlns:a16="http://schemas.microsoft.com/office/drawing/2014/main" id="{7EE17818-89B0-4D37-BABC-A7642B7A7950}"/>
              </a:ext>
            </a:extLst>
          </p:cNvPr>
          <p:cNvSpPr txBox="1"/>
          <p:nvPr/>
        </p:nvSpPr>
        <p:spPr>
          <a:xfrm>
            <a:off x="5010404" y="4085646"/>
            <a:ext cx="6448753" cy="923330"/>
          </a:xfrm>
          <a:prstGeom prst="rect">
            <a:avLst/>
          </a:prstGeom>
          <a:noFill/>
        </p:spPr>
        <p:txBody>
          <a:bodyPr wrap="none" rtlCol="0">
            <a:spAutoFit/>
          </a:bodyPr>
          <a:lstStyle/>
          <a:p>
            <a:r>
              <a:rPr kumimoji="1" lang="ja-JP" altLang="en-US" sz="1800" dirty="0"/>
              <a:t>制御システム</a:t>
            </a:r>
            <a:endParaRPr kumimoji="1" lang="en-US" altLang="ja-JP" sz="1800" dirty="0"/>
          </a:p>
          <a:p>
            <a:r>
              <a:rPr kumimoji="1" lang="ja-JP" altLang="en-US" sz="1800" dirty="0"/>
              <a:t>（</a:t>
            </a:r>
            <a:r>
              <a:rPr kumimoji="1" lang="en-US" altLang="ja-JP" sz="1800" dirty="0"/>
              <a:t>e.g. </a:t>
            </a:r>
            <a:r>
              <a:rPr kumimoji="1" lang="ja-JP" altLang="en-US" sz="1800" dirty="0"/>
              <a:t>ロケットシステム</a:t>
            </a:r>
            <a:r>
              <a:rPr kumimoji="1" lang="en-US" altLang="ja-JP" sz="1800" dirty="0"/>
              <a:t>,</a:t>
            </a:r>
            <a:r>
              <a:rPr kumimoji="1" lang="ja-JP" altLang="en-US" sz="1800" dirty="0"/>
              <a:t> 自動運転システム</a:t>
            </a:r>
            <a:r>
              <a:rPr kumimoji="1" lang="en-US" altLang="ja-JP" sz="1800" dirty="0"/>
              <a:t>,</a:t>
            </a:r>
            <a:r>
              <a:rPr kumimoji="1" lang="ja-JP" altLang="en-US" sz="1800" dirty="0"/>
              <a:t>車載組込みシステム）</a:t>
            </a:r>
            <a:endParaRPr kumimoji="1" lang="en-US" altLang="ja-JP" sz="1800" dirty="0"/>
          </a:p>
          <a:p>
            <a:endParaRPr kumimoji="1" lang="ja-JP" altLang="en-US" dirty="0"/>
          </a:p>
        </p:txBody>
      </p:sp>
      <p:sp>
        <p:nvSpPr>
          <p:cNvPr id="19" name="テキスト ボックス 18">
            <a:extLst>
              <a:ext uri="{FF2B5EF4-FFF2-40B4-BE49-F238E27FC236}">
                <a16:creationId xmlns:a16="http://schemas.microsoft.com/office/drawing/2014/main" id="{4E049670-DA65-43AD-AD37-EE179FF8D361}"/>
              </a:ext>
            </a:extLst>
          </p:cNvPr>
          <p:cNvSpPr txBox="1"/>
          <p:nvPr/>
        </p:nvSpPr>
        <p:spPr>
          <a:xfrm>
            <a:off x="704209" y="5817533"/>
            <a:ext cx="3767378" cy="646331"/>
          </a:xfrm>
          <a:prstGeom prst="rect">
            <a:avLst/>
          </a:prstGeom>
          <a:noFill/>
        </p:spPr>
        <p:txBody>
          <a:bodyPr wrap="none" rtlCol="0">
            <a:spAutoFit/>
          </a:bodyPr>
          <a:lstStyle/>
          <a:p>
            <a:r>
              <a:rPr kumimoji="1" lang="ja-JP" altLang="en-US" sz="1800" dirty="0"/>
              <a:t>グローバル・ポジショニング・システム</a:t>
            </a:r>
            <a:endParaRPr kumimoji="1" lang="en-US" altLang="ja-JP" sz="1800" dirty="0"/>
          </a:p>
          <a:p>
            <a:r>
              <a:rPr lang="ja-JP" altLang="en-US" dirty="0"/>
              <a:t>（</a:t>
            </a:r>
            <a:r>
              <a:rPr lang="en-US" altLang="ja-JP" dirty="0"/>
              <a:t>e.g. GPS, </a:t>
            </a:r>
            <a:r>
              <a:rPr lang="ja-JP" altLang="en-US" dirty="0"/>
              <a:t>準天頂衛星システム）</a:t>
            </a:r>
            <a:endParaRPr lang="en-US" altLang="ja-JP" dirty="0"/>
          </a:p>
        </p:txBody>
      </p:sp>
      <p:pic>
        <p:nvPicPr>
          <p:cNvPr id="21" name="図 20">
            <a:extLst>
              <a:ext uri="{FF2B5EF4-FFF2-40B4-BE49-F238E27FC236}">
                <a16:creationId xmlns:a16="http://schemas.microsoft.com/office/drawing/2014/main" id="{F4AE65C9-5F50-4BCB-9288-552E78E8DF1F}"/>
              </a:ext>
            </a:extLst>
          </p:cNvPr>
          <p:cNvPicPr>
            <a:picLocks noChangeAspect="1"/>
          </p:cNvPicPr>
          <p:nvPr/>
        </p:nvPicPr>
        <p:blipFill>
          <a:blip r:embed="rId6"/>
          <a:stretch>
            <a:fillRect/>
          </a:stretch>
        </p:blipFill>
        <p:spPr>
          <a:xfrm>
            <a:off x="1118529" y="2878100"/>
            <a:ext cx="2309877" cy="2859627"/>
          </a:xfrm>
          <a:prstGeom prst="rect">
            <a:avLst/>
          </a:prstGeom>
        </p:spPr>
      </p:pic>
      <p:sp>
        <p:nvSpPr>
          <p:cNvPr id="23" name="テキスト ボックス 22">
            <a:extLst>
              <a:ext uri="{FF2B5EF4-FFF2-40B4-BE49-F238E27FC236}">
                <a16:creationId xmlns:a16="http://schemas.microsoft.com/office/drawing/2014/main" id="{DFB1ECA8-659E-4756-96E6-7F2DC83E5412}"/>
              </a:ext>
            </a:extLst>
          </p:cNvPr>
          <p:cNvSpPr txBox="1"/>
          <p:nvPr/>
        </p:nvSpPr>
        <p:spPr>
          <a:xfrm>
            <a:off x="7655594" y="5508324"/>
            <a:ext cx="3733907" cy="646331"/>
          </a:xfrm>
          <a:prstGeom prst="rect">
            <a:avLst/>
          </a:prstGeom>
          <a:noFill/>
        </p:spPr>
        <p:txBody>
          <a:bodyPr wrap="none" rtlCol="0">
            <a:spAutoFit/>
          </a:bodyPr>
          <a:lstStyle/>
          <a:p>
            <a:r>
              <a:rPr kumimoji="1" lang="ja-JP" altLang="en-US" sz="1800" dirty="0"/>
              <a:t>オペレーティングシステム</a:t>
            </a:r>
            <a:endParaRPr kumimoji="1" lang="en-US" altLang="ja-JP" sz="1800" dirty="0"/>
          </a:p>
          <a:p>
            <a:r>
              <a:rPr kumimoji="1" lang="ja-JP" altLang="en-US" sz="1800" dirty="0"/>
              <a:t>（</a:t>
            </a:r>
            <a:r>
              <a:rPr lang="en-US" altLang="ja-JP" dirty="0"/>
              <a:t>e.g. Windows, macOS, iOS, Android</a:t>
            </a:r>
            <a:r>
              <a:rPr kumimoji="1" lang="ja-JP" altLang="en-US" sz="1800" dirty="0"/>
              <a:t>）</a:t>
            </a:r>
            <a:endParaRPr kumimoji="1" lang="en-US" altLang="ja-JP" sz="1800" dirty="0"/>
          </a:p>
        </p:txBody>
      </p:sp>
      <p:sp>
        <p:nvSpPr>
          <p:cNvPr id="25" name="テキスト ボックス 24">
            <a:extLst>
              <a:ext uri="{FF2B5EF4-FFF2-40B4-BE49-F238E27FC236}">
                <a16:creationId xmlns:a16="http://schemas.microsoft.com/office/drawing/2014/main" id="{7D14011C-65AB-47D7-8BCB-09308D09835E}"/>
              </a:ext>
            </a:extLst>
          </p:cNvPr>
          <p:cNvSpPr txBox="1"/>
          <p:nvPr/>
        </p:nvSpPr>
        <p:spPr>
          <a:xfrm>
            <a:off x="7736748" y="6139406"/>
            <a:ext cx="415498" cy="369332"/>
          </a:xfrm>
          <a:prstGeom prst="rect">
            <a:avLst/>
          </a:prstGeom>
          <a:noFill/>
        </p:spPr>
        <p:txBody>
          <a:bodyPr wrap="none" rtlCol="0">
            <a:spAutoFit/>
          </a:bodyPr>
          <a:lstStyle/>
          <a:p>
            <a:r>
              <a:rPr kumimoji="1" lang="en-US" altLang="ja-JP" sz="1800" dirty="0"/>
              <a:t>…</a:t>
            </a:r>
          </a:p>
        </p:txBody>
      </p:sp>
      <p:pic>
        <p:nvPicPr>
          <p:cNvPr id="2050" name="Picture 2" descr="Windows 10 Sのデスクトップ画面。見た目は通常のWindows 10とほぼ同じだが、利用できるアプリはMicrosoftストアからダウンロードしたものに限られる">
            <a:extLst>
              <a:ext uri="{FF2B5EF4-FFF2-40B4-BE49-F238E27FC236}">
                <a16:creationId xmlns:a16="http://schemas.microsoft.com/office/drawing/2014/main" id="{BC8645A1-B5A0-4A63-A731-1BB8683592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0595" y="5025363"/>
            <a:ext cx="2927145" cy="16465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paceX Software Engineers share details about Dragon during a Reddit 'Ask Me Anything'">
            <a:extLst>
              <a:ext uri="{FF2B5EF4-FFF2-40B4-BE49-F238E27FC236}">
                <a16:creationId xmlns:a16="http://schemas.microsoft.com/office/drawing/2014/main" id="{7905C9D8-1032-4C32-B826-6754C28FEC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2260" y="2300414"/>
            <a:ext cx="3133954" cy="1763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23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ja-JP" altLang="en-US" sz="4000" dirty="0">
                <a:solidFill>
                  <a:srgbClr val="FFFFFF"/>
                </a:solidFill>
              </a:rPr>
              <a:t>システム</a:t>
            </a:r>
          </a:p>
        </p:txBody>
      </p:sp>
      <p:sp>
        <p:nvSpPr>
          <p:cNvPr id="3" name="コンテンツ プレースホルダー 2">
            <a:extLst>
              <a:ext uri="{FF2B5EF4-FFF2-40B4-BE49-F238E27FC236}">
                <a16:creationId xmlns:a16="http://schemas.microsoft.com/office/drawing/2014/main" id="{1247E0E0-C81B-4623-8AFE-447FE0D213D8}"/>
              </a:ext>
            </a:extLst>
          </p:cNvPr>
          <p:cNvSpPr>
            <a:spLocks noGrp="1"/>
          </p:cNvSpPr>
          <p:nvPr>
            <p:ph idx="1"/>
          </p:nvPr>
        </p:nvSpPr>
        <p:spPr>
          <a:xfrm>
            <a:off x="1367624" y="2490436"/>
            <a:ext cx="9708995" cy="3567173"/>
          </a:xfrm>
        </p:spPr>
        <p:txBody>
          <a:bodyPr anchor="ctr">
            <a:normAutofit/>
          </a:bodyPr>
          <a:lstStyle/>
          <a:p>
            <a:r>
              <a:rPr kumimoji="1" lang="ja-JP" altLang="en-US" sz="2400" dirty="0"/>
              <a:t>システム（</a:t>
            </a:r>
            <a:r>
              <a:rPr kumimoji="1" lang="en-US" altLang="ja-JP" sz="2400" dirty="0"/>
              <a:t>system</a:t>
            </a:r>
            <a:r>
              <a:rPr kumimoji="1" lang="ja-JP" altLang="en-US" sz="2400" dirty="0"/>
              <a:t>）は、相互に影響を及ぼしあう要素から構成される、まとまりや仕組みの全体。一般性の高い概念であるため、文脈に応じて系、体系、制度、方式、機構、組織といった多種の言葉に該当する。</a:t>
            </a:r>
            <a:endParaRPr kumimoji="1" lang="en-US" altLang="ja-JP" sz="2400" dirty="0"/>
          </a:p>
          <a:p>
            <a:pPr marL="0" indent="0">
              <a:buNone/>
            </a:pPr>
            <a:endParaRPr lang="en-US" altLang="ja-JP" dirty="0"/>
          </a:p>
          <a:p>
            <a:pPr marL="0" indent="0">
              <a:buNone/>
            </a:pPr>
            <a:r>
              <a:rPr lang="ja-JP" altLang="en-US" dirty="0"/>
              <a:t>　　　　　　　　　　　　　　　　　　　　　　　　　　　　　　　　　　　　ーー</a:t>
            </a:r>
            <a:r>
              <a:rPr lang="en-US" altLang="ja-JP" dirty="0"/>
              <a:t>Wikipedia</a:t>
            </a:r>
            <a:r>
              <a:rPr lang="ja-JP" altLang="en-US" dirty="0"/>
              <a:t>　　　　</a:t>
            </a:r>
            <a:endParaRPr lang="en-US" altLang="ja-JP" dirty="0"/>
          </a:p>
        </p:txBody>
      </p:sp>
    </p:spTree>
    <p:extLst>
      <p:ext uri="{BB962C8B-B14F-4D97-AF65-F5344CB8AC3E}">
        <p14:creationId xmlns:p14="http://schemas.microsoft.com/office/powerpoint/2010/main" val="2029313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ja-JP" altLang="en-US" sz="4000" dirty="0">
                <a:solidFill>
                  <a:srgbClr val="FFFFFF"/>
                </a:solidFill>
              </a:rPr>
              <a:t>①情報・計算機科学においてのシステム</a:t>
            </a:r>
          </a:p>
        </p:txBody>
      </p:sp>
      <p:sp>
        <p:nvSpPr>
          <p:cNvPr id="3" name="コンテンツ プレースホルダー 2">
            <a:extLst>
              <a:ext uri="{FF2B5EF4-FFF2-40B4-BE49-F238E27FC236}">
                <a16:creationId xmlns:a16="http://schemas.microsoft.com/office/drawing/2014/main" id="{1247E0E0-C81B-4623-8AFE-447FE0D213D8}"/>
              </a:ext>
            </a:extLst>
          </p:cNvPr>
          <p:cNvSpPr>
            <a:spLocks noGrp="1"/>
          </p:cNvSpPr>
          <p:nvPr>
            <p:ph idx="1"/>
          </p:nvPr>
        </p:nvSpPr>
        <p:spPr>
          <a:xfrm>
            <a:off x="1367624" y="2490436"/>
            <a:ext cx="9708995" cy="3567173"/>
          </a:xfrm>
        </p:spPr>
        <p:txBody>
          <a:bodyPr anchor="ctr">
            <a:normAutofit/>
          </a:bodyPr>
          <a:lstStyle/>
          <a:p>
            <a:r>
              <a:rPr kumimoji="1" lang="ja-JP" altLang="en-US" sz="2400" dirty="0"/>
              <a:t>ハードウェアシステム</a:t>
            </a:r>
            <a:endParaRPr kumimoji="1" lang="en-US" altLang="ja-JP" sz="2400" dirty="0"/>
          </a:p>
          <a:p>
            <a:pPr marL="0" indent="0">
              <a:buNone/>
            </a:pPr>
            <a:r>
              <a:rPr kumimoji="1" lang="ja-JP" altLang="en-US" sz="2400" dirty="0"/>
              <a:t>（デジタル回路</a:t>
            </a:r>
            <a:r>
              <a:rPr kumimoji="1" lang="en-US" altLang="ja-JP" sz="2400" dirty="0"/>
              <a:t>, CPU, </a:t>
            </a:r>
            <a:r>
              <a:rPr kumimoji="1" lang="ja-JP" altLang="en-US" sz="2400" dirty="0"/>
              <a:t>メモリ</a:t>
            </a:r>
            <a:r>
              <a:rPr kumimoji="1" lang="en-US" altLang="ja-JP" sz="2400" dirty="0"/>
              <a:t>, GPU,</a:t>
            </a:r>
            <a:r>
              <a:rPr lang="ja-JP" altLang="en-US" dirty="0"/>
              <a:t> センサー</a:t>
            </a:r>
            <a:r>
              <a:rPr kumimoji="1" lang="en-US" altLang="ja-JP" sz="2400" dirty="0"/>
              <a:t> </a:t>
            </a:r>
          </a:p>
          <a:p>
            <a:pPr marL="0" indent="0">
              <a:buNone/>
            </a:pPr>
            <a:r>
              <a:rPr kumimoji="1" lang="ja-JP" altLang="en-US" sz="2400" dirty="0"/>
              <a:t>　ディスプレイ</a:t>
            </a:r>
            <a:r>
              <a:rPr kumimoji="1" lang="en-US" altLang="ja-JP" sz="2400" dirty="0"/>
              <a:t>… </a:t>
            </a:r>
            <a:r>
              <a:rPr kumimoji="1" lang="ja-JP" altLang="en-US" sz="2400" dirty="0"/>
              <a:t>）</a:t>
            </a:r>
            <a:endParaRPr kumimoji="1" lang="en-US" altLang="ja-JP" sz="2400" dirty="0"/>
          </a:p>
          <a:p>
            <a:pPr marL="0" indent="0">
              <a:buNone/>
            </a:pPr>
            <a:endParaRPr kumimoji="1" lang="en-US" altLang="ja-JP" sz="2400" dirty="0"/>
          </a:p>
          <a:p>
            <a:r>
              <a:rPr lang="ja-JP" altLang="en-US" dirty="0"/>
              <a:t>ソフトウェアシステム</a:t>
            </a:r>
            <a:endParaRPr lang="en-US" altLang="ja-JP" dirty="0"/>
          </a:p>
        </p:txBody>
      </p:sp>
      <p:pic>
        <p:nvPicPr>
          <p:cNvPr id="5" name="図 4">
            <a:extLst>
              <a:ext uri="{FF2B5EF4-FFF2-40B4-BE49-F238E27FC236}">
                <a16:creationId xmlns:a16="http://schemas.microsoft.com/office/drawing/2014/main" id="{4FE5D33E-B9E8-429E-B220-CC9C6D822831}"/>
              </a:ext>
            </a:extLst>
          </p:cNvPr>
          <p:cNvPicPr>
            <a:picLocks noChangeAspect="1"/>
          </p:cNvPicPr>
          <p:nvPr/>
        </p:nvPicPr>
        <p:blipFill>
          <a:blip r:embed="rId3"/>
          <a:stretch>
            <a:fillRect/>
          </a:stretch>
        </p:blipFill>
        <p:spPr>
          <a:xfrm>
            <a:off x="7041380" y="1783102"/>
            <a:ext cx="3892514" cy="2251613"/>
          </a:xfrm>
          <a:prstGeom prst="rect">
            <a:avLst/>
          </a:prstGeom>
        </p:spPr>
      </p:pic>
      <p:pic>
        <p:nvPicPr>
          <p:cNvPr id="3074" name="Picture 2" descr="Why I Code And Why You Should Too | by julia biswas | Code Like A Girl">
            <a:extLst>
              <a:ext uri="{FF2B5EF4-FFF2-40B4-BE49-F238E27FC236}">
                <a16:creationId xmlns:a16="http://schemas.microsoft.com/office/drawing/2014/main" id="{5EA9CC29-4B01-4EC9-9724-EE72019ADE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194" b="10182"/>
          <a:stretch/>
        </p:blipFill>
        <p:spPr bwMode="auto">
          <a:xfrm>
            <a:off x="7041380" y="4512657"/>
            <a:ext cx="3892514" cy="2148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664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ja-JP" altLang="en-US" sz="4000" dirty="0">
                <a:solidFill>
                  <a:srgbClr val="FFFFFF"/>
                </a:solidFill>
              </a:rPr>
              <a:t>ソフトウェアシステム</a:t>
            </a:r>
          </a:p>
        </p:txBody>
      </p:sp>
      <p:sp>
        <p:nvSpPr>
          <p:cNvPr id="3" name="コンテンツ プレースホルダー 2">
            <a:extLst>
              <a:ext uri="{FF2B5EF4-FFF2-40B4-BE49-F238E27FC236}">
                <a16:creationId xmlns:a16="http://schemas.microsoft.com/office/drawing/2014/main" id="{1247E0E0-C81B-4623-8AFE-447FE0D213D8}"/>
              </a:ext>
            </a:extLst>
          </p:cNvPr>
          <p:cNvSpPr>
            <a:spLocks noGrp="1"/>
          </p:cNvSpPr>
          <p:nvPr>
            <p:ph idx="1"/>
          </p:nvPr>
        </p:nvSpPr>
        <p:spPr>
          <a:xfrm>
            <a:off x="1367624" y="2490436"/>
            <a:ext cx="9708995" cy="3567173"/>
          </a:xfrm>
        </p:spPr>
        <p:txBody>
          <a:bodyPr anchor="ctr">
            <a:normAutofit lnSpcReduction="10000"/>
          </a:bodyPr>
          <a:lstStyle/>
          <a:p>
            <a:r>
              <a:rPr kumimoji="1" lang="ja-JP" altLang="en-US" sz="2400" dirty="0">
                <a:solidFill>
                  <a:srgbClr val="FFC000"/>
                </a:solidFill>
              </a:rPr>
              <a:t>システムソフトウェア</a:t>
            </a:r>
            <a:r>
              <a:rPr kumimoji="1" lang="ja-JP" altLang="en-US" sz="2400" dirty="0"/>
              <a:t>：</a:t>
            </a:r>
            <a:endParaRPr kumimoji="1" lang="en-US" altLang="ja-JP" sz="2400" dirty="0"/>
          </a:p>
          <a:p>
            <a:pPr marL="0" indent="0">
              <a:buNone/>
            </a:pPr>
            <a:r>
              <a:rPr kumimoji="1" lang="ja-JP" altLang="en-US" sz="2400" dirty="0"/>
              <a:t>　コンピュータのハードウェア管理や制御などを行うソフトウェア</a:t>
            </a:r>
            <a:endParaRPr kumimoji="1" lang="en-US" altLang="ja-JP" sz="2400" dirty="0"/>
          </a:p>
          <a:p>
            <a:r>
              <a:rPr kumimoji="1" lang="ja-JP" altLang="en-US" sz="2400" dirty="0">
                <a:solidFill>
                  <a:srgbClr val="FFC000"/>
                </a:solidFill>
              </a:rPr>
              <a:t>支援ソフトウェア</a:t>
            </a:r>
            <a:r>
              <a:rPr kumimoji="1" lang="ja-JP" altLang="en-US" sz="2400" dirty="0"/>
              <a:t>：</a:t>
            </a:r>
            <a:endParaRPr kumimoji="1" lang="en-US" altLang="ja-JP" sz="2400" dirty="0"/>
          </a:p>
          <a:p>
            <a:pPr marL="0" indent="0">
              <a:buNone/>
            </a:pPr>
            <a:r>
              <a:rPr kumimoji="1" lang="ja-JP" altLang="en-US" sz="2400" dirty="0"/>
              <a:t>　他のソフトウェアの開発</a:t>
            </a:r>
            <a:r>
              <a:rPr lang="ja-JP" altLang="en-US" dirty="0"/>
              <a:t>、</a:t>
            </a:r>
            <a:r>
              <a:rPr kumimoji="1" lang="ja-JP" altLang="en-US" sz="2400" dirty="0"/>
              <a:t>保守又は使用を援助するが、応用に依存しない</a:t>
            </a:r>
            <a:r>
              <a:rPr lang="ja-JP" altLang="en-US" dirty="0"/>
              <a:t>、</a:t>
            </a:r>
            <a:r>
              <a:rPr kumimoji="1" lang="ja-JP" altLang="en-US" sz="2400" dirty="0"/>
              <a:t>汎用的な機能を提供するソフトウェア</a:t>
            </a:r>
            <a:endParaRPr kumimoji="1" lang="en-US" altLang="ja-JP" sz="2400" dirty="0"/>
          </a:p>
          <a:p>
            <a:r>
              <a:rPr kumimoji="1" lang="ja-JP" altLang="en-US" sz="2400" dirty="0">
                <a:solidFill>
                  <a:srgbClr val="FFC000"/>
                </a:solidFill>
              </a:rPr>
              <a:t>アプリケーションソフトウェア</a:t>
            </a:r>
            <a:r>
              <a:rPr kumimoji="1" lang="ja-JP" altLang="en-US" sz="2400" dirty="0"/>
              <a:t>：</a:t>
            </a:r>
            <a:endParaRPr kumimoji="1" lang="en-US" altLang="ja-JP" sz="2400" dirty="0"/>
          </a:p>
          <a:p>
            <a:pPr marL="0" indent="0">
              <a:buNone/>
            </a:pPr>
            <a:r>
              <a:rPr kumimoji="1" lang="ja-JP" altLang="en-US" sz="2400" dirty="0"/>
              <a:t>　普通のユーザーが使っているソフトウェア、アプリ</a:t>
            </a:r>
          </a:p>
        </p:txBody>
      </p:sp>
    </p:spTree>
    <p:extLst>
      <p:ext uri="{BB962C8B-B14F-4D97-AF65-F5344CB8AC3E}">
        <p14:creationId xmlns:p14="http://schemas.microsoft.com/office/powerpoint/2010/main" val="3100409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ja-JP" altLang="en-US" sz="4000" dirty="0">
                <a:solidFill>
                  <a:srgbClr val="FFFFFF"/>
                </a:solidFill>
              </a:rPr>
              <a:t>ソフトウェアシステム</a:t>
            </a:r>
          </a:p>
        </p:txBody>
      </p:sp>
      <p:sp>
        <p:nvSpPr>
          <p:cNvPr id="4" name="正方形/長方形 3">
            <a:extLst>
              <a:ext uri="{FF2B5EF4-FFF2-40B4-BE49-F238E27FC236}">
                <a16:creationId xmlns:a16="http://schemas.microsoft.com/office/drawing/2014/main" id="{EBACA558-24F1-42E1-BF65-880DB09DF700}"/>
              </a:ext>
            </a:extLst>
          </p:cNvPr>
          <p:cNvSpPr/>
          <p:nvPr/>
        </p:nvSpPr>
        <p:spPr>
          <a:xfrm>
            <a:off x="1493026" y="4980567"/>
            <a:ext cx="9205947" cy="14202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37DFCDC3-C6C4-44C6-8A57-C4B8B33E1675}"/>
              </a:ext>
            </a:extLst>
          </p:cNvPr>
          <p:cNvSpPr txBox="1"/>
          <p:nvPr/>
        </p:nvSpPr>
        <p:spPr>
          <a:xfrm>
            <a:off x="1609758" y="5107025"/>
            <a:ext cx="2148345" cy="369332"/>
          </a:xfrm>
          <a:prstGeom prst="rect">
            <a:avLst/>
          </a:prstGeom>
          <a:noFill/>
        </p:spPr>
        <p:txBody>
          <a:bodyPr wrap="none" rtlCol="0">
            <a:spAutoFit/>
          </a:bodyPr>
          <a:lstStyle/>
          <a:p>
            <a:r>
              <a:rPr kumimoji="1" lang="ja-JP" altLang="en-US" b="1" dirty="0">
                <a:solidFill>
                  <a:schemeClr val="bg1"/>
                </a:solidFill>
              </a:rPr>
              <a:t>システムソフトウェア</a:t>
            </a:r>
          </a:p>
        </p:txBody>
      </p:sp>
      <p:sp>
        <p:nvSpPr>
          <p:cNvPr id="6" name="四角形: 角を丸くする 5">
            <a:extLst>
              <a:ext uri="{FF2B5EF4-FFF2-40B4-BE49-F238E27FC236}">
                <a16:creationId xmlns:a16="http://schemas.microsoft.com/office/drawing/2014/main" id="{1BA81608-99CD-41D4-AD3C-ABE306F6A5A2}"/>
              </a:ext>
            </a:extLst>
          </p:cNvPr>
          <p:cNvSpPr/>
          <p:nvPr/>
        </p:nvSpPr>
        <p:spPr>
          <a:xfrm>
            <a:off x="1661582" y="5545359"/>
            <a:ext cx="2913620" cy="69202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800" dirty="0"/>
              <a:t>オペレーティングシステム</a:t>
            </a:r>
            <a:endParaRPr kumimoji="1" lang="en-US" altLang="ja-JP" sz="1800" dirty="0"/>
          </a:p>
        </p:txBody>
      </p:sp>
      <p:sp>
        <p:nvSpPr>
          <p:cNvPr id="7" name="四角形: 角を丸くする 6">
            <a:extLst>
              <a:ext uri="{FF2B5EF4-FFF2-40B4-BE49-F238E27FC236}">
                <a16:creationId xmlns:a16="http://schemas.microsoft.com/office/drawing/2014/main" id="{205921AE-F23B-484C-B5B2-270E5A22E7CA}"/>
              </a:ext>
            </a:extLst>
          </p:cNvPr>
          <p:cNvSpPr/>
          <p:nvPr/>
        </p:nvSpPr>
        <p:spPr>
          <a:xfrm>
            <a:off x="4735123" y="5545359"/>
            <a:ext cx="1456810" cy="69202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t>コンパイラ</a:t>
            </a:r>
            <a:endParaRPr kumimoji="1" lang="en-US" altLang="ja-JP" sz="1800" dirty="0"/>
          </a:p>
        </p:txBody>
      </p:sp>
      <p:pic>
        <p:nvPicPr>
          <p:cNvPr id="4098" name="Picture 2" descr="コンパイラ8">
            <a:extLst>
              <a:ext uri="{FF2B5EF4-FFF2-40B4-BE49-F238E27FC236}">
                <a16:creationId xmlns:a16="http://schemas.microsoft.com/office/drawing/2014/main" id="{18299DE9-D428-4D15-BBED-328E677DF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4669" y="321216"/>
            <a:ext cx="2028825" cy="1390650"/>
          </a:xfrm>
          <a:prstGeom prst="rect">
            <a:avLst/>
          </a:prstGeom>
          <a:noFill/>
          <a:extLst>
            <a:ext uri="{909E8E84-426E-40DD-AFC4-6F175D3DCCD1}">
              <a14:hiddenFill xmlns:a14="http://schemas.microsoft.com/office/drawing/2010/main">
                <a:solidFill>
                  <a:srgbClr val="FFFFFF"/>
                </a:solidFill>
              </a14:hiddenFill>
            </a:ext>
          </a:extLst>
        </p:spPr>
      </p:pic>
      <p:sp>
        <p:nvSpPr>
          <p:cNvPr id="8" name="四角形: 角を丸くする 7">
            <a:extLst>
              <a:ext uri="{FF2B5EF4-FFF2-40B4-BE49-F238E27FC236}">
                <a16:creationId xmlns:a16="http://schemas.microsoft.com/office/drawing/2014/main" id="{87B81EAD-6FD0-44C6-AF23-FE46CAF58859}"/>
              </a:ext>
            </a:extLst>
          </p:cNvPr>
          <p:cNvSpPr/>
          <p:nvPr/>
        </p:nvSpPr>
        <p:spPr>
          <a:xfrm>
            <a:off x="7959875" y="5545359"/>
            <a:ext cx="1995071" cy="69202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t>データベース管理システム</a:t>
            </a:r>
          </a:p>
        </p:txBody>
      </p:sp>
      <p:sp>
        <p:nvSpPr>
          <p:cNvPr id="3" name="正方形/長方形 2">
            <a:extLst>
              <a:ext uri="{FF2B5EF4-FFF2-40B4-BE49-F238E27FC236}">
                <a16:creationId xmlns:a16="http://schemas.microsoft.com/office/drawing/2014/main" id="{957AD3C3-938B-4920-9A12-36732CC5FC0C}"/>
              </a:ext>
            </a:extLst>
          </p:cNvPr>
          <p:cNvSpPr/>
          <p:nvPr/>
        </p:nvSpPr>
        <p:spPr>
          <a:xfrm>
            <a:off x="2475006" y="3345998"/>
            <a:ext cx="7241988" cy="14202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15FE4557-61D1-4450-83E2-27C29F97E9AB}"/>
              </a:ext>
            </a:extLst>
          </p:cNvPr>
          <p:cNvSpPr txBox="1"/>
          <p:nvPr/>
        </p:nvSpPr>
        <p:spPr>
          <a:xfrm>
            <a:off x="10011332" y="5690686"/>
            <a:ext cx="415498" cy="369332"/>
          </a:xfrm>
          <a:prstGeom prst="rect">
            <a:avLst/>
          </a:prstGeom>
          <a:noFill/>
        </p:spPr>
        <p:txBody>
          <a:bodyPr wrap="none" rtlCol="0">
            <a:spAutoFit/>
          </a:bodyPr>
          <a:lstStyle/>
          <a:p>
            <a:r>
              <a:rPr kumimoji="1" lang="en-US" altLang="ja-JP" dirty="0">
                <a:solidFill>
                  <a:schemeClr val="bg1"/>
                </a:solidFill>
              </a:rPr>
              <a:t>…</a:t>
            </a:r>
            <a:endParaRPr kumimoji="1" lang="ja-JP" altLang="en-US" dirty="0">
              <a:solidFill>
                <a:schemeClr val="bg1"/>
              </a:solidFill>
            </a:endParaRPr>
          </a:p>
        </p:txBody>
      </p:sp>
      <p:sp>
        <p:nvSpPr>
          <p:cNvPr id="15" name="四角形: 角を丸くする 14">
            <a:extLst>
              <a:ext uri="{FF2B5EF4-FFF2-40B4-BE49-F238E27FC236}">
                <a16:creationId xmlns:a16="http://schemas.microsoft.com/office/drawing/2014/main" id="{AE2EA8FC-A543-4DC9-A2C3-3533DE562FBA}"/>
              </a:ext>
            </a:extLst>
          </p:cNvPr>
          <p:cNvSpPr/>
          <p:nvPr/>
        </p:nvSpPr>
        <p:spPr>
          <a:xfrm>
            <a:off x="6347499" y="5545359"/>
            <a:ext cx="1456810" cy="69202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t>インタプリタ</a:t>
            </a:r>
            <a:endParaRPr kumimoji="1" lang="en-US" altLang="ja-JP" sz="1800" dirty="0"/>
          </a:p>
        </p:txBody>
      </p:sp>
      <p:sp>
        <p:nvSpPr>
          <p:cNvPr id="12" name="テキスト ボックス 11">
            <a:extLst>
              <a:ext uri="{FF2B5EF4-FFF2-40B4-BE49-F238E27FC236}">
                <a16:creationId xmlns:a16="http://schemas.microsoft.com/office/drawing/2014/main" id="{038C2793-A956-4AFD-8BF6-B2C6617ACACB}"/>
              </a:ext>
            </a:extLst>
          </p:cNvPr>
          <p:cNvSpPr txBox="1"/>
          <p:nvPr/>
        </p:nvSpPr>
        <p:spPr>
          <a:xfrm>
            <a:off x="2582975" y="3429000"/>
            <a:ext cx="1763624" cy="369332"/>
          </a:xfrm>
          <a:prstGeom prst="rect">
            <a:avLst/>
          </a:prstGeom>
          <a:noFill/>
        </p:spPr>
        <p:txBody>
          <a:bodyPr wrap="none" rtlCol="0">
            <a:spAutoFit/>
          </a:bodyPr>
          <a:lstStyle/>
          <a:p>
            <a:r>
              <a:rPr kumimoji="1" lang="ja-JP" altLang="en-US" b="1" dirty="0">
                <a:solidFill>
                  <a:schemeClr val="bg1"/>
                </a:solidFill>
              </a:rPr>
              <a:t>支援ソフトウェア</a:t>
            </a:r>
          </a:p>
        </p:txBody>
      </p:sp>
      <p:sp>
        <p:nvSpPr>
          <p:cNvPr id="16" name="正方形/長方形 15">
            <a:extLst>
              <a:ext uri="{FF2B5EF4-FFF2-40B4-BE49-F238E27FC236}">
                <a16:creationId xmlns:a16="http://schemas.microsoft.com/office/drawing/2014/main" id="{AEC85730-8D4E-48D2-B853-BA37CD4321CF}"/>
              </a:ext>
            </a:extLst>
          </p:cNvPr>
          <p:cNvSpPr/>
          <p:nvPr/>
        </p:nvSpPr>
        <p:spPr>
          <a:xfrm>
            <a:off x="3276939" y="1848820"/>
            <a:ext cx="5625247" cy="12840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59A6EEA7-2203-441D-9D78-F2736E79FC65}"/>
              </a:ext>
            </a:extLst>
          </p:cNvPr>
          <p:cNvSpPr/>
          <p:nvPr/>
        </p:nvSpPr>
        <p:spPr>
          <a:xfrm>
            <a:off x="4735123" y="3824362"/>
            <a:ext cx="767811" cy="69202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800" dirty="0"/>
              <a:t>API</a:t>
            </a:r>
          </a:p>
        </p:txBody>
      </p:sp>
      <p:sp>
        <p:nvSpPr>
          <p:cNvPr id="20" name="四角形: 角を丸くする 19">
            <a:extLst>
              <a:ext uri="{FF2B5EF4-FFF2-40B4-BE49-F238E27FC236}">
                <a16:creationId xmlns:a16="http://schemas.microsoft.com/office/drawing/2014/main" id="{7F42FCF5-D502-41A9-894B-82343FB451B3}"/>
              </a:ext>
            </a:extLst>
          </p:cNvPr>
          <p:cNvSpPr/>
          <p:nvPr/>
        </p:nvSpPr>
        <p:spPr>
          <a:xfrm>
            <a:off x="5619094" y="3833877"/>
            <a:ext cx="1456810" cy="69202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t>ライブラリー</a:t>
            </a:r>
            <a:endParaRPr kumimoji="1" lang="en-US" altLang="ja-JP" sz="1800" dirty="0"/>
          </a:p>
        </p:txBody>
      </p:sp>
      <p:sp>
        <p:nvSpPr>
          <p:cNvPr id="21" name="テキスト ボックス 20">
            <a:extLst>
              <a:ext uri="{FF2B5EF4-FFF2-40B4-BE49-F238E27FC236}">
                <a16:creationId xmlns:a16="http://schemas.microsoft.com/office/drawing/2014/main" id="{36AC4306-5D13-449B-95C0-85716E46EA62}"/>
              </a:ext>
            </a:extLst>
          </p:cNvPr>
          <p:cNvSpPr txBox="1"/>
          <p:nvPr/>
        </p:nvSpPr>
        <p:spPr>
          <a:xfrm>
            <a:off x="8996920" y="3998281"/>
            <a:ext cx="415498" cy="369332"/>
          </a:xfrm>
          <a:prstGeom prst="rect">
            <a:avLst/>
          </a:prstGeom>
          <a:noFill/>
        </p:spPr>
        <p:txBody>
          <a:bodyPr wrap="none" rtlCol="0">
            <a:spAutoFit/>
          </a:bodyPr>
          <a:lstStyle/>
          <a:p>
            <a:r>
              <a:rPr kumimoji="1" lang="en-US" altLang="ja-JP" dirty="0">
                <a:solidFill>
                  <a:schemeClr val="bg1"/>
                </a:solidFill>
              </a:rPr>
              <a:t>…</a:t>
            </a:r>
            <a:endParaRPr kumimoji="1" lang="ja-JP" altLang="en-US" dirty="0">
              <a:solidFill>
                <a:schemeClr val="bg1"/>
              </a:solidFill>
            </a:endParaRPr>
          </a:p>
        </p:txBody>
      </p:sp>
      <p:sp>
        <p:nvSpPr>
          <p:cNvPr id="22" name="テキスト ボックス 21">
            <a:extLst>
              <a:ext uri="{FF2B5EF4-FFF2-40B4-BE49-F238E27FC236}">
                <a16:creationId xmlns:a16="http://schemas.microsoft.com/office/drawing/2014/main" id="{ED878507-F21F-47F5-BB3A-A8F67AD6883A}"/>
              </a:ext>
            </a:extLst>
          </p:cNvPr>
          <p:cNvSpPr txBox="1"/>
          <p:nvPr/>
        </p:nvSpPr>
        <p:spPr>
          <a:xfrm>
            <a:off x="3465961" y="1954286"/>
            <a:ext cx="2884123" cy="369332"/>
          </a:xfrm>
          <a:prstGeom prst="rect">
            <a:avLst/>
          </a:prstGeom>
          <a:noFill/>
        </p:spPr>
        <p:txBody>
          <a:bodyPr wrap="none" rtlCol="0">
            <a:spAutoFit/>
          </a:bodyPr>
          <a:lstStyle/>
          <a:p>
            <a:r>
              <a:rPr kumimoji="1" lang="ja-JP" altLang="en-US" b="1" dirty="0">
                <a:solidFill>
                  <a:schemeClr val="bg1"/>
                </a:solidFill>
              </a:rPr>
              <a:t>アプリケーションソフトウェア</a:t>
            </a:r>
          </a:p>
        </p:txBody>
      </p:sp>
      <p:sp>
        <p:nvSpPr>
          <p:cNvPr id="23" name="四角形: 角を丸くする 22">
            <a:extLst>
              <a:ext uri="{FF2B5EF4-FFF2-40B4-BE49-F238E27FC236}">
                <a16:creationId xmlns:a16="http://schemas.microsoft.com/office/drawing/2014/main" id="{8E079BF6-EC28-45E1-95B2-B3A206D88CEF}"/>
              </a:ext>
            </a:extLst>
          </p:cNvPr>
          <p:cNvSpPr/>
          <p:nvPr/>
        </p:nvSpPr>
        <p:spPr>
          <a:xfrm>
            <a:off x="7233961" y="3833877"/>
            <a:ext cx="1608481" cy="69202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t>データベース</a:t>
            </a:r>
            <a:endParaRPr kumimoji="1" lang="en-US" altLang="ja-JP" sz="1800" dirty="0"/>
          </a:p>
        </p:txBody>
      </p:sp>
      <p:sp>
        <p:nvSpPr>
          <p:cNvPr id="25" name="四角形: 角を丸くする 24">
            <a:extLst>
              <a:ext uri="{FF2B5EF4-FFF2-40B4-BE49-F238E27FC236}">
                <a16:creationId xmlns:a16="http://schemas.microsoft.com/office/drawing/2014/main" id="{5B41B057-D4D4-4AE3-BB4D-8EF4DC9A7283}"/>
              </a:ext>
            </a:extLst>
          </p:cNvPr>
          <p:cNvSpPr/>
          <p:nvPr/>
        </p:nvSpPr>
        <p:spPr>
          <a:xfrm>
            <a:off x="2678692" y="3833877"/>
            <a:ext cx="1896509" cy="69202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800" dirty="0"/>
              <a:t>統合開発環境（</a:t>
            </a:r>
            <a:r>
              <a:rPr kumimoji="1" lang="en-US" altLang="ja-JP" sz="1800" dirty="0"/>
              <a:t>IDE</a:t>
            </a:r>
            <a:r>
              <a:rPr kumimoji="1" lang="ja-JP" altLang="en-US" sz="1800" dirty="0"/>
              <a:t>）</a:t>
            </a:r>
            <a:endParaRPr kumimoji="1" lang="en-US" altLang="ja-JP" sz="1800" dirty="0"/>
          </a:p>
        </p:txBody>
      </p:sp>
      <p:sp>
        <p:nvSpPr>
          <p:cNvPr id="27" name="四角形: 角を丸くする 26">
            <a:extLst>
              <a:ext uri="{FF2B5EF4-FFF2-40B4-BE49-F238E27FC236}">
                <a16:creationId xmlns:a16="http://schemas.microsoft.com/office/drawing/2014/main" id="{8662594F-78BD-4FFC-8EC4-03649B3A669D}"/>
              </a:ext>
            </a:extLst>
          </p:cNvPr>
          <p:cNvSpPr/>
          <p:nvPr/>
        </p:nvSpPr>
        <p:spPr>
          <a:xfrm>
            <a:off x="5112543" y="2329704"/>
            <a:ext cx="977020" cy="69202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dirty="0"/>
              <a:t>アプリ</a:t>
            </a:r>
            <a:endParaRPr kumimoji="1" lang="en-US" altLang="ja-JP" sz="1800" dirty="0"/>
          </a:p>
        </p:txBody>
      </p:sp>
      <p:sp>
        <p:nvSpPr>
          <p:cNvPr id="28" name="四角形: 角を丸くする 27">
            <a:extLst>
              <a:ext uri="{FF2B5EF4-FFF2-40B4-BE49-F238E27FC236}">
                <a16:creationId xmlns:a16="http://schemas.microsoft.com/office/drawing/2014/main" id="{600AEB9E-017F-48B1-89F7-AE74029962AB}"/>
              </a:ext>
            </a:extLst>
          </p:cNvPr>
          <p:cNvSpPr/>
          <p:nvPr/>
        </p:nvSpPr>
        <p:spPr>
          <a:xfrm>
            <a:off x="6312350" y="2329704"/>
            <a:ext cx="1246883" cy="69202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1800" dirty="0"/>
              <a:t>ゲーム</a:t>
            </a:r>
            <a:endParaRPr kumimoji="1" lang="en-US" altLang="ja-JP" sz="1800" dirty="0"/>
          </a:p>
        </p:txBody>
      </p:sp>
      <p:sp>
        <p:nvSpPr>
          <p:cNvPr id="29" name="テキスト ボックス 28">
            <a:extLst>
              <a:ext uri="{FF2B5EF4-FFF2-40B4-BE49-F238E27FC236}">
                <a16:creationId xmlns:a16="http://schemas.microsoft.com/office/drawing/2014/main" id="{BE7FF848-A69D-4F90-ABC7-EE2C740E68A7}"/>
              </a:ext>
            </a:extLst>
          </p:cNvPr>
          <p:cNvSpPr txBox="1"/>
          <p:nvPr/>
        </p:nvSpPr>
        <p:spPr>
          <a:xfrm>
            <a:off x="7658882" y="2491669"/>
            <a:ext cx="415498" cy="369332"/>
          </a:xfrm>
          <a:prstGeom prst="rect">
            <a:avLst/>
          </a:prstGeom>
          <a:noFill/>
        </p:spPr>
        <p:txBody>
          <a:bodyPr wrap="none" rtlCol="0">
            <a:spAutoFit/>
          </a:bodyPr>
          <a:lstStyle/>
          <a:p>
            <a:r>
              <a:rPr kumimoji="1" lang="en-US" altLang="ja-JP" dirty="0">
                <a:solidFill>
                  <a:schemeClr val="bg1"/>
                </a:solidFill>
              </a:rPr>
              <a:t>…</a:t>
            </a:r>
            <a:endParaRPr kumimoji="1" lang="ja-JP" altLang="en-US" dirty="0">
              <a:solidFill>
                <a:schemeClr val="bg1"/>
              </a:solidFill>
            </a:endParaRPr>
          </a:p>
        </p:txBody>
      </p:sp>
      <p:sp>
        <p:nvSpPr>
          <p:cNvPr id="30" name="四角形: 角を丸くする 29">
            <a:extLst>
              <a:ext uri="{FF2B5EF4-FFF2-40B4-BE49-F238E27FC236}">
                <a16:creationId xmlns:a16="http://schemas.microsoft.com/office/drawing/2014/main" id="{0869A85B-3A5C-4499-B10C-AF0336563E9F}"/>
              </a:ext>
            </a:extLst>
          </p:cNvPr>
          <p:cNvSpPr/>
          <p:nvPr/>
        </p:nvSpPr>
        <p:spPr>
          <a:xfrm>
            <a:off x="3999573" y="2323618"/>
            <a:ext cx="938661" cy="69202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800" dirty="0"/>
              <a:t>office</a:t>
            </a:r>
          </a:p>
        </p:txBody>
      </p:sp>
      <p:cxnSp>
        <p:nvCxnSpPr>
          <p:cNvPr id="33" name="コネクタ: 曲線 32">
            <a:extLst>
              <a:ext uri="{FF2B5EF4-FFF2-40B4-BE49-F238E27FC236}">
                <a16:creationId xmlns:a16="http://schemas.microsoft.com/office/drawing/2014/main" id="{6D7D069D-0FEB-4D08-984B-28177B274E48}"/>
              </a:ext>
            </a:extLst>
          </p:cNvPr>
          <p:cNvCxnSpPr>
            <a:stCxn id="3" idx="1"/>
            <a:endCxn id="16" idx="1"/>
          </p:cNvCxnSpPr>
          <p:nvPr/>
        </p:nvCxnSpPr>
        <p:spPr>
          <a:xfrm rot="10800000" flipH="1">
            <a:off x="2475005" y="2490858"/>
            <a:ext cx="801933" cy="1565260"/>
          </a:xfrm>
          <a:prstGeom prst="curvedConnector3">
            <a:avLst>
              <a:gd name="adj1" fmla="val -28506"/>
            </a:avLst>
          </a:prstGeom>
          <a:ln w="50800">
            <a:tailEnd type="triangle"/>
          </a:ln>
        </p:spPr>
        <p:style>
          <a:lnRef idx="2">
            <a:schemeClr val="accent3"/>
          </a:lnRef>
          <a:fillRef idx="0">
            <a:schemeClr val="accent3"/>
          </a:fillRef>
          <a:effectRef idx="1">
            <a:schemeClr val="accent3"/>
          </a:effectRef>
          <a:fontRef idx="minor">
            <a:schemeClr val="tx1"/>
          </a:fontRef>
        </p:style>
      </p:cxnSp>
      <p:sp>
        <p:nvSpPr>
          <p:cNvPr id="34" name="四角形: 角を丸くする 33">
            <a:extLst>
              <a:ext uri="{FF2B5EF4-FFF2-40B4-BE49-F238E27FC236}">
                <a16:creationId xmlns:a16="http://schemas.microsoft.com/office/drawing/2014/main" id="{E3F8843D-C94E-4F67-ABD0-244DD903A9B3}"/>
              </a:ext>
            </a:extLst>
          </p:cNvPr>
          <p:cNvSpPr/>
          <p:nvPr/>
        </p:nvSpPr>
        <p:spPr>
          <a:xfrm>
            <a:off x="58599" y="2502271"/>
            <a:ext cx="2566858" cy="1865342"/>
          </a:xfrm>
          <a:prstGeom prst="roundRect">
            <a:avLst/>
          </a:prstGeom>
          <a:no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kumimoji="1" lang="ja-JP" altLang="en-US" sz="2000" dirty="0">
                <a:solidFill>
                  <a:schemeClr val="tx1"/>
                </a:solidFill>
              </a:rPr>
              <a:t>支援ソフトウェアを使って、アプリケーションソフトウェアを開発するのは</a:t>
            </a:r>
            <a:r>
              <a:rPr kumimoji="1" lang="en-US" altLang="ja-JP" sz="2000" dirty="0">
                <a:solidFill>
                  <a:schemeClr val="tx1"/>
                </a:solidFill>
              </a:rPr>
              <a:t>SE</a:t>
            </a:r>
            <a:r>
              <a:rPr kumimoji="1" lang="ja-JP" altLang="en-US" sz="2000" dirty="0">
                <a:solidFill>
                  <a:schemeClr val="tx1"/>
                </a:solidFill>
              </a:rPr>
              <a:t>の仕事内容</a:t>
            </a:r>
            <a:endParaRPr kumimoji="1" lang="en-US" altLang="ja-JP" dirty="0">
              <a:solidFill>
                <a:schemeClr val="tx1"/>
              </a:solidFill>
            </a:endParaRPr>
          </a:p>
        </p:txBody>
      </p:sp>
      <p:sp>
        <p:nvSpPr>
          <p:cNvPr id="36" name="矢印: 左 35">
            <a:extLst>
              <a:ext uri="{FF2B5EF4-FFF2-40B4-BE49-F238E27FC236}">
                <a16:creationId xmlns:a16="http://schemas.microsoft.com/office/drawing/2014/main" id="{B3ACF0E4-A626-4610-BB3C-D0CF4D270674}"/>
              </a:ext>
            </a:extLst>
          </p:cNvPr>
          <p:cNvSpPr/>
          <p:nvPr/>
        </p:nvSpPr>
        <p:spPr>
          <a:xfrm rot="954338">
            <a:off x="8159993" y="2605610"/>
            <a:ext cx="1074207" cy="634490"/>
          </a:xfrm>
          <a:prstGeom prst="leftArrow">
            <a:avLst>
              <a:gd name="adj1" fmla="val 50000"/>
              <a:gd name="adj2" fmla="val 6379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CAC96F71-E3B8-43A3-ADF8-6D010932804C}"/>
              </a:ext>
            </a:extLst>
          </p:cNvPr>
          <p:cNvSpPr/>
          <p:nvPr/>
        </p:nvSpPr>
        <p:spPr>
          <a:xfrm>
            <a:off x="9230208" y="2154457"/>
            <a:ext cx="2733520" cy="1865342"/>
          </a:xfrm>
          <a:prstGeom prst="roundRect">
            <a:avLst/>
          </a:prstGeom>
          <a:noFill/>
          <a:ln>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kumimoji="1" lang="ja-JP" altLang="en-US" sz="2000" dirty="0">
                <a:solidFill>
                  <a:srgbClr val="FF0000"/>
                </a:solidFill>
              </a:rPr>
              <a:t>情報・計算機科学において求められる最後の目的</a:t>
            </a:r>
            <a:r>
              <a:rPr kumimoji="1" lang="en-US" altLang="ja-JP" sz="2000" dirty="0">
                <a:solidFill>
                  <a:srgbClr val="FF0000"/>
                </a:solidFill>
              </a:rPr>
              <a:t>(</a:t>
            </a:r>
            <a:r>
              <a:rPr kumimoji="1" lang="ja-JP" altLang="en-US" sz="2000" dirty="0">
                <a:solidFill>
                  <a:srgbClr val="FF0000"/>
                </a:solidFill>
              </a:rPr>
              <a:t>商品</a:t>
            </a:r>
            <a:r>
              <a:rPr kumimoji="1" lang="en-US" altLang="ja-JP" sz="2000" dirty="0">
                <a:solidFill>
                  <a:srgbClr val="FF0000"/>
                </a:solidFill>
              </a:rPr>
              <a:t>)</a:t>
            </a:r>
            <a:r>
              <a:rPr kumimoji="1" lang="ja-JP" altLang="en-US" sz="2000" dirty="0">
                <a:solidFill>
                  <a:srgbClr val="FF0000"/>
                </a:solidFill>
              </a:rPr>
              <a:t>はこれだ！</a:t>
            </a:r>
            <a:endParaRPr kumimoji="1" lang="en-US" altLang="ja-JP" dirty="0">
              <a:solidFill>
                <a:srgbClr val="FF0000"/>
              </a:solidFill>
            </a:endParaRPr>
          </a:p>
        </p:txBody>
      </p:sp>
    </p:spTree>
    <p:extLst>
      <p:ext uri="{BB962C8B-B14F-4D97-AF65-F5344CB8AC3E}">
        <p14:creationId xmlns:p14="http://schemas.microsoft.com/office/powerpoint/2010/main" val="376987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down)">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down)">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38E2A0-7085-48DE-8046-9B58B912F3EC}"/>
              </a:ext>
            </a:extLst>
          </p:cNvPr>
          <p:cNvSpPr>
            <a:spLocks noGrp="1"/>
          </p:cNvSpPr>
          <p:nvPr>
            <p:ph type="title"/>
          </p:nvPr>
        </p:nvSpPr>
        <p:spPr>
          <a:xfrm>
            <a:off x="958506" y="800392"/>
            <a:ext cx="10264697" cy="1212102"/>
          </a:xfrm>
        </p:spPr>
        <p:txBody>
          <a:bodyPr>
            <a:normAutofit/>
          </a:bodyPr>
          <a:lstStyle/>
          <a:p>
            <a:r>
              <a:rPr kumimoji="1" lang="ja-JP" altLang="en-US" sz="4000" dirty="0">
                <a:solidFill>
                  <a:srgbClr val="FFFFFF"/>
                </a:solidFill>
              </a:rPr>
              <a:t>アプリケーションソフトウェアで何ができる</a:t>
            </a:r>
          </a:p>
        </p:txBody>
      </p:sp>
      <p:sp>
        <p:nvSpPr>
          <p:cNvPr id="3" name="コンテンツ プレースホルダー 2">
            <a:extLst>
              <a:ext uri="{FF2B5EF4-FFF2-40B4-BE49-F238E27FC236}">
                <a16:creationId xmlns:a16="http://schemas.microsoft.com/office/drawing/2014/main" id="{1247E0E0-C81B-4623-8AFE-447FE0D213D8}"/>
              </a:ext>
            </a:extLst>
          </p:cNvPr>
          <p:cNvSpPr>
            <a:spLocks noGrp="1"/>
          </p:cNvSpPr>
          <p:nvPr>
            <p:ph idx="1"/>
          </p:nvPr>
        </p:nvSpPr>
        <p:spPr>
          <a:xfrm>
            <a:off x="1367624" y="2490436"/>
            <a:ext cx="9708995" cy="3567173"/>
          </a:xfrm>
        </p:spPr>
        <p:txBody>
          <a:bodyPr anchor="ctr">
            <a:normAutofit/>
          </a:bodyPr>
          <a:lstStyle/>
          <a:p>
            <a:pPr algn="ctr"/>
            <a:r>
              <a:rPr lang="ja-JP" altLang="en-US" dirty="0"/>
              <a:t>アプリケーションソフトウェアの本質は何ですか？</a:t>
            </a:r>
            <a:endParaRPr lang="en-US" altLang="ja-JP" dirty="0"/>
          </a:p>
          <a:p>
            <a:pPr marL="0" indent="0" algn="ctr">
              <a:buNone/>
            </a:pPr>
            <a:r>
              <a:rPr lang="ja-JP" altLang="en-US" dirty="0"/>
              <a:t>↓</a:t>
            </a:r>
            <a:endParaRPr lang="en-US" altLang="ja-JP" dirty="0"/>
          </a:p>
          <a:p>
            <a:pPr algn="ctr"/>
            <a:r>
              <a:rPr lang="ja-JP" altLang="en-US" dirty="0">
                <a:solidFill>
                  <a:srgbClr val="FFC000"/>
                </a:solidFill>
              </a:rPr>
              <a:t>計算機の本質は何ですか？</a:t>
            </a:r>
            <a:endParaRPr lang="en-US" altLang="ja-JP" dirty="0">
              <a:solidFill>
                <a:srgbClr val="FFC000"/>
              </a:solidFill>
            </a:endParaRPr>
          </a:p>
          <a:p>
            <a:pPr marL="0" indent="0">
              <a:buNone/>
            </a:pPr>
            <a:r>
              <a:rPr lang="ja-JP" altLang="en-US" dirty="0"/>
              <a:t>　　　　　　　　　　　　　　　　　　　　　　　　　　</a:t>
            </a:r>
            <a:r>
              <a:rPr lang="ja-JP" altLang="en-US" dirty="0">
                <a:solidFill>
                  <a:srgbClr val="FFC000"/>
                </a:solidFill>
              </a:rPr>
              <a:t>↓</a:t>
            </a:r>
          </a:p>
          <a:p>
            <a:pPr marL="0" indent="0" algn="ctr">
              <a:buNone/>
            </a:pPr>
            <a:r>
              <a:rPr lang="ja-JP" altLang="en-US" dirty="0"/>
              <a:t>　</a:t>
            </a:r>
            <a:endParaRPr lang="en-US" altLang="ja-JP" dirty="0"/>
          </a:p>
        </p:txBody>
      </p:sp>
      <p:sp>
        <p:nvSpPr>
          <p:cNvPr id="4" name="テキスト ボックス 3">
            <a:extLst>
              <a:ext uri="{FF2B5EF4-FFF2-40B4-BE49-F238E27FC236}">
                <a16:creationId xmlns:a16="http://schemas.microsoft.com/office/drawing/2014/main" id="{93089430-1DB3-40F7-AA0E-4F814EB51C03}"/>
              </a:ext>
            </a:extLst>
          </p:cNvPr>
          <p:cNvSpPr txBox="1"/>
          <p:nvPr/>
        </p:nvSpPr>
        <p:spPr>
          <a:xfrm>
            <a:off x="6517532" y="5204298"/>
            <a:ext cx="800219" cy="461665"/>
          </a:xfrm>
          <a:prstGeom prst="rect">
            <a:avLst/>
          </a:prstGeom>
          <a:noFill/>
        </p:spPr>
        <p:txBody>
          <a:bodyPr wrap="none" rtlCol="0">
            <a:spAutoFit/>
          </a:bodyPr>
          <a:lstStyle/>
          <a:p>
            <a:r>
              <a:rPr kumimoji="1" lang="ja-JP" altLang="en-US" sz="2400" dirty="0">
                <a:solidFill>
                  <a:srgbClr val="FFC000"/>
                </a:solidFill>
              </a:rPr>
              <a:t>計算</a:t>
            </a:r>
          </a:p>
        </p:txBody>
      </p:sp>
      <p:sp>
        <p:nvSpPr>
          <p:cNvPr id="5" name="テキスト ボックス 4">
            <a:extLst>
              <a:ext uri="{FF2B5EF4-FFF2-40B4-BE49-F238E27FC236}">
                <a16:creationId xmlns:a16="http://schemas.microsoft.com/office/drawing/2014/main" id="{6D942D50-205E-455E-9BB4-CB7318DEB0CF}"/>
              </a:ext>
            </a:extLst>
          </p:cNvPr>
          <p:cNvSpPr txBox="1"/>
          <p:nvPr/>
        </p:nvSpPr>
        <p:spPr>
          <a:xfrm>
            <a:off x="2711588" y="1658551"/>
            <a:ext cx="2579552" cy="707886"/>
          </a:xfrm>
          <a:prstGeom prst="rect">
            <a:avLst/>
          </a:prstGeom>
          <a:noFill/>
        </p:spPr>
        <p:txBody>
          <a:bodyPr wrap="none" rtlCol="0">
            <a:spAutoFit/>
          </a:bodyPr>
          <a:lstStyle/>
          <a:p>
            <a:r>
              <a:rPr kumimoji="1" lang="ja-JP" altLang="en-US" sz="4000" cap="all" dirty="0">
                <a:solidFill>
                  <a:schemeClr val="bg2">
                    <a:lumMod val="40000"/>
                    <a:lumOff val="60000"/>
                  </a:schemeClr>
                </a:solidFill>
                <a:latin typeface="+mj-lt"/>
                <a:ea typeface="+mj-ea"/>
                <a:cs typeface="+mj-cs"/>
              </a:rPr>
              <a:t>“システム”</a:t>
            </a:r>
          </a:p>
        </p:txBody>
      </p:sp>
      <p:cxnSp>
        <p:nvCxnSpPr>
          <p:cNvPr id="7" name="直線コネクタ 6">
            <a:extLst>
              <a:ext uri="{FF2B5EF4-FFF2-40B4-BE49-F238E27FC236}">
                <a16:creationId xmlns:a16="http://schemas.microsoft.com/office/drawing/2014/main" id="{DCE16FC4-7DBF-4D0F-87B1-B60D1E51298D}"/>
              </a:ext>
            </a:extLst>
          </p:cNvPr>
          <p:cNvCxnSpPr/>
          <p:nvPr/>
        </p:nvCxnSpPr>
        <p:spPr>
          <a:xfrm>
            <a:off x="1085088" y="1658551"/>
            <a:ext cx="5832553" cy="0"/>
          </a:xfrm>
          <a:prstGeom prst="line">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89813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回路">
  <a:themeElements>
    <a:clrScheme name="回路">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回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TM04033919[[fn=回路]]</Template>
  <TotalTime>1601</TotalTime>
  <Words>2945</Words>
  <Application>Microsoft Office PowerPoint</Application>
  <PresentationFormat>ワイド画面</PresentationFormat>
  <Paragraphs>355</Paragraphs>
  <Slides>26</Slides>
  <Notes>25</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26</vt:i4>
      </vt:variant>
    </vt:vector>
  </HeadingPairs>
  <TitlesOfParts>
    <vt:vector size="33" baseType="lpstr">
      <vt:lpstr>-apple-system</vt:lpstr>
      <vt:lpstr>Meiryo</vt:lpstr>
      <vt:lpstr>Open Sans</vt:lpstr>
      <vt:lpstr>Yu Gothic</vt:lpstr>
      <vt:lpstr>Arial</vt:lpstr>
      <vt:lpstr>Tw Cen MT</vt:lpstr>
      <vt:lpstr>回路</vt:lpstr>
      <vt:lpstr>システム・データは何か</vt:lpstr>
      <vt:lpstr>内容</vt:lpstr>
      <vt:lpstr>System</vt:lpstr>
      <vt:lpstr>システム</vt:lpstr>
      <vt:lpstr>システム</vt:lpstr>
      <vt:lpstr>①情報・計算機科学においてのシステム</vt:lpstr>
      <vt:lpstr>ソフトウェアシステム</vt:lpstr>
      <vt:lpstr>ソフトウェアシステム</vt:lpstr>
      <vt:lpstr>アプリケーションソフトウェアで何ができる</vt:lpstr>
      <vt:lpstr>System</vt:lpstr>
      <vt:lpstr>アプリケーションソフトウェアで何ができる</vt:lpstr>
      <vt:lpstr>アプリケーションソフトウェアで何ができる</vt:lpstr>
      <vt:lpstr>アプリケーションソフトウェアで何ができる</vt:lpstr>
      <vt:lpstr>アプリケーションソフトウェアで何ができる</vt:lpstr>
      <vt:lpstr>アプリケーションソフトウェアで何ができる</vt:lpstr>
      <vt:lpstr>②情報系の会社においてのシステム</vt:lpstr>
      <vt:lpstr>まとめ</vt:lpstr>
      <vt:lpstr>データとは？</vt:lpstr>
      <vt:lpstr>データとは？</vt:lpstr>
      <vt:lpstr>ビッグデータとは？</vt:lpstr>
      <vt:lpstr>ビッグデータとは？</vt:lpstr>
      <vt:lpstr>ビッグデータとは？</vt:lpstr>
      <vt:lpstr>ビッグデータとは？</vt:lpstr>
      <vt:lpstr>ビッグデータとは？</vt:lpstr>
      <vt:lpstr>まとめ</vt:lpstr>
      <vt:lpstr>ご清聴ありがとうございました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システムは何か</dc:title>
  <dc:creator>Xu Hongkun</dc:creator>
  <cp:lastModifiedBy>Xu Hongkun</cp:lastModifiedBy>
  <cp:revision>290</cp:revision>
  <dcterms:created xsi:type="dcterms:W3CDTF">2020-07-08T12:32:26Z</dcterms:created>
  <dcterms:modified xsi:type="dcterms:W3CDTF">2020-09-09T12:55:37Z</dcterms:modified>
</cp:coreProperties>
</file>